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94" r:id="rId1"/>
  </p:sldMasterIdLst>
  <p:sldIdLst>
    <p:sldId id="256" r:id="rId2"/>
    <p:sldId id="257" r:id="rId3"/>
    <p:sldId id="259" r:id="rId4"/>
    <p:sldId id="260" r:id="rId5"/>
    <p:sldId id="261" r:id="rId6"/>
    <p:sldId id="262" r:id="rId7"/>
    <p:sldId id="263" r:id="rId8"/>
    <p:sldId id="258" r:id="rId9"/>
    <p:sldId id="264" r:id="rId10"/>
    <p:sldId id="265" r:id="rId11"/>
    <p:sldId id="266" r:id="rId12"/>
    <p:sldId id="267" r:id="rId13"/>
    <p:sldId id="268" r:id="rId14"/>
    <p:sldId id="278" r:id="rId15"/>
    <p:sldId id="279" r:id="rId16"/>
    <p:sldId id="269" r:id="rId17"/>
    <p:sldId id="270" r:id="rId18"/>
    <p:sldId id="271" r:id="rId19"/>
    <p:sldId id="273" r:id="rId20"/>
    <p:sldId id="280" r:id="rId21"/>
    <p:sldId id="274" r:id="rId22"/>
    <p:sldId id="275" r:id="rId23"/>
    <p:sldId id="276" r:id="rId24"/>
    <p:sldId id="277" r:id="rId25"/>
    <p:sldId id="281" r:id="rId26"/>
    <p:sldId id="282" r:id="rId27"/>
    <p:sldId id="283" r:id="rId2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040" autoAdjust="0"/>
    <p:restoredTop sz="94280" autoAdjust="0"/>
  </p:normalViewPr>
  <p:slideViewPr>
    <p:cSldViewPr snapToGrid="0">
      <p:cViewPr>
        <p:scale>
          <a:sx n="80" d="100"/>
          <a:sy n="80" d="100"/>
        </p:scale>
        <p:origin x="294" y="-3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1" name="Freeform 6"/>
          <p:cNvSpPr/>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10001" y="1449147"/>
            <a:ext cx="10572000" cy="2971051"/>
          </a:xfrm>
        </p:spPr>
        <p:txBody>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810001" y="5280847"/>
            <a:ext cx="10572000" cy="434974"/>
          </a:xfrm>
        </p:spPr>
        <p:txBody>
          <a:bodyPr anchor="t"/>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9F2B1EF-E26C-4B12-B6F4-639D00B5FCB9}" type="datetimeFigureOut">
              <a:rPr lang="id-ID" smtClean="0"/>
              <a:t>02/10/2023</a:t>
            </a:fld>
            <a:endParaRPr lang="id-ID"/>
          </a:p>
        </p:txBody>
      </p:sp>
      <p:sp>
        <p:nvSpPr>
          <p:cNvPr id="5" name="Footer Placeholder 4"/>
          <p:cNvSpPr>
            <a:spLocks noGrp="1"/>
          </p:cNvSpPr>
          <p:nvPr>
            <p:ph type="ftr" sz="quarter" idx="11"/>
          </p:nvPr>
        </p:nvSpPr>
        <p:spPr/>
        <p:txBody>
          <a:bodyPr/>
          <a:lstStyle/>
          <a:p>
            <a:endParaRPr lang="id-ID"/>
          </a:p>
        </p:txBody>
      </p:sp>
      <p:sp>
        <p:nvSpPr>
          <p:cNvPr id="6" name="Slide Number Placeholder 5"/>
          <p:cNvSpPr>
            <a:spLocks noGrp="1"/>
          </p:cNvSpPr>
          <p:nvPr>
            <p:ph type="sldNum" sz="quarter" idx="12"/>
          </p:nvPr>
        </p:nvSpPr>
        <p:spPr/>
        <p:txBody>
          <a:bodyPr/>
          <a:lstStyle/>
          <a:p>
            <a:fld id="{1577FB09-47DA-4AD5-B9D6-1D6950147DF1}" type="slidenum">
              <a:rPr lang="id-ID" smtClean="0"/>
              <a:t>‹#›</a:t>
            </a:fld>
            <a:endParaRPr lang="id-ID"/>
          </a:p>
        </p:txBody>
      </p:sp>
    </p:spTree>
    <p:extLst>
      <p:ext uri="{BB962C8B-B14F-4D97-AF65-F5344CB8AC3E}">
        <p14:creationId xmlns:p14="http://schemas.microsoft.com/office/powerpoint/2010/main" val="4247204754"/>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0000" y="4800600"/>
            <a:ext cx="10561418" cy="566738"/>
          </a:xfrm>
        </p:spPr>
        <p:txBody>
          <a:bodyPr anchor="b">
            <a:normAutofit/>
          </a:bodyPr>
          <a:lstStyle>
            <a:lvl1pPr algn="l">
              <a:defRPr sz="2400" b="0"/>
            </a:lvl1pPr>
          </a:lstStyle>
          <a:p>
            <a:r>
              <a:rPr lang="en-US"/>
              <a:t>Click to edit Master title style</a:t>
            </a:r>
            <a:endParaRPr lang="en-US" dirty="0"/>
          </a:p>
        </p:txBody>
      </p:sp>
      <p:sp>
        <p:nvSpPr>
          <p:cNvPr id="15" name="Picture Placeholder 14"/>
          <p:cNvSpPr>
            <a:spLocks noGrp="1" noChangeAspect="1"/>
          </p:cNvSpPr>
          <p:nvPr>
            <p:ph type="pic" sz="quarter" idx="13"/>
          </p:nvPr>
        </p:nvSpPr>
        <p:spPr bwMode="auto">
          <a:xfrm>
            <a:off x="0" y="0"/>
            <a:ext cx="12192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1600"/>
            </a:lvl1pPr>
          </a:lstStyle>
          <a:p>
            <a:r>
              <a:rPr lang="en-US"/>
              <a:t>Click icon to add picture</a:t>
            </a:r>
            <a:endParaRPr lang="en-US" dirty="0"/>
          </a:p>
        </p:txBody>
      </p:sp>
      <p:sp>
        <p:nvSpPr>
          <p:cNvPr id="4" name="Text Placeholder 3"/>
          <p:cNvSpPr>
            <a:spLocks noGrp="1"/>
          </p:cNvSpPr>
          <p:nvPr>
            <p:ph type="body" sz="half" idx="2"/>
          </p:nvPr>
        </p:nvSpPr>
        <p:spPr>
          <a:xfrm>
            <a:off x="810000" y="5367338"/>
            <a:ext cx="10561418"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29F2B1EF-E26C-4B12-B6F4-639D00B5FCB9}" type="datetimeFigureOut">
              <a:rPr lang="id-ID" smtClean="0"/>
              <a:t>02/10/2023</a:t>
            </a:fld>
            <a:endParaRPr lang="id-ID"/>
          </a:p>
        </p:txBody>
      </p:sp>
      <p:sp>
        <p:nvSpPr>
          <p:cNvPr id="6" name="Footer Placeholder 5"/>
          <p:cNvSpPr>
            <a:spLocks noGrp="1"/>
          </p:cNvSpPr>
          <p:nvPr>
            <p:ph type="ftr" sz="quarter" idx="11"/>
          </p:nvPr>
        </p:nvSpPr>
        <p:spPr/>
        <p:txBody>
          <a:bodyPr/>
          <a:lstStyle/>
          <a:p>
            <a:endParaRPr lang="id-ID"/>
          </a:p>
        </p:txBody>
      </p:sp>
      <p:sp>
        <p:nvSpPr>
          <p:cNvPr id="7" name="Slide Number Placeholder 6"/>
          <p:cNvSpPr>
            <a:spLocks noGrp="1"/>
          </p:cNvSpPr>
          <p:nvPr>
            <p:ph type="sldNum" sz="quarter" idx="12"/>
          </p:nvPr>
        </p:nvSpPr>
        <p:spPr/>
        <p:txBody>
          <a:bodyPr/>
          <a:lstStyle/>
          <a:p>
            <a:fld id="{1577FB09-47DA-4AD5-B9D6-1D6950147DF1}" type="slidenum">
              <a:rPr lang="id-ID" smtClean="0"/>
              <a:t>‹#›</a:t>
            </a:fld>
            <a:endParaRPr lang="id-ID"/>
          </a:p>
        </p:txBody>
      </p:sp>
    </p:spTree>
    <p:extLst>
      <p:ext uri="{BB962C8B-B14F-4D97-AF65-F5344CB8AC3E}">
        <p14:creationId xmlns:p14="http://schemas.microsoft.com/office/powerpoint/2010/main" val="22873363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8" name="Freeform 6"/>
          <p:cNvSpPr>
            <a:spLocks noChangeAspect="1"/>
          </p:cNvSpPr>
          <p:nvPr/>
        </p:nvSpPr>
        <p:spPr bwMode="auto">
          <a:xfrm>
            <a:off x="631697" y="1081456"/>
            <a:ext cx="6332416"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50985" y="1238502"/>
            <a:ext cx="5893840" cy="2645912"/>
          </a:xfrm>
        </p:spPr>
        <p:txBody>
          <a:bodyPr anchor="b"/>
          <a:lstStyle>
            <a:lvl1pPr algn="l">
              <a:defRPr sz="4200" b="1" cap="none"/>
            </a:lvl1pPr>
          </a:lstStyle>
          <a:p>
            <a:r>
              <a:rPr lang="en-US"/>
              <a:t>Click to edit Master title style</a:t>
            </a:r>
            <a:endParaRPr lang="en-US" dirty="0"/>
          </a:p>
        </p:txBody>
      </p:sp>
      <p:sp>
        <p:nvSpPr>
          <p:cNvPr id="3" name="Text Placeholder 2"/>
          <p:cNvSpPr>
            <a:spLocks noGrp="1"/>
          </p:cNvSpPr>
          <p:nvPr>
            <p:ph type="body" idx="1"/>
          </p:nvPr>
        </p:nvSpPr>
        <p:spPr>
          <a:xfrm>
            <a:off x="853190" y="4443680"/>
            <a:ext cx="5891636" cy="713241"/>
          </a:xfrm>
        </p:spPr>
        <p:txBody>
          <a:bodyPr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9" name="Text Placeholder 5"/>
          <p:cNvSpPr>
            <a:spLocks noGrp="1"/>
          </p:cNvSpPr>
          <p:nvPr>
            <p:ph type="body" sz="quarter" idx="16"/>
          </p:nvPr>
        </p:nvSpPr>
        <p:spPr>
          <a:xfrm>
            <a:off x="7574642" y="1081456"/>
            <a:ext cx="3810001" cy="4075465"/>
          </a:xfrm>
        </p:spPr>
        <p:txBody>
          <a:bodyPr anchor="t"/>
          <a:lstStyle>
            <a:lvl1pPr marL="0" indent="0">
              <a:buFontTx/>
              <a:buNone/>
              <a:defRPr/>
            </a:lvl1pPr>
          </a:lstStyle>
          <a:p>
            <a:pPr lvl="0"/>
            <a:r>
              <a:rPr lang="en-US"/>
              <a:t>Edit Master text styles</a:t>
            </a:r>
          </a:p>
        </p:txBody>
      </p:sp>
      <p:sp>
        <p:nvSpPr>
          <p:cNvPr id="4" name="Date Placeholder 3"/>
          <p:cNvSpPr>
            <a:spLocks noGrp="1"/>
          </p:cNvSpPr>
          <p:nvPr>
            <p:ph type="dt" sz="half" idx="10"/>
          </p:nvPr>
        </p:nvSpPr>
        <p:spPr/>
        <p:txBody>
          <a:bodyPr/>
          <a:lstStyle/>
          <a:p>
            <a:fld id="{29F2B1EF-E26C-4B12-B6F4-639D00B5FCB9}" type="datetimeFigureOut">
              <a:rPr lang="id-ID" smtClean="0"/>
              <a:t>02/10/2023</a:t>
            </a:fld>
            <a:endParaRPr lang="id-ID"/>
          </a:p>
        </p:txBody>
      </p:sp>
      <p:sp>
        <p:nvSpPr>
          <p:cNvPr id="5" name="Footer Placeholder 4"/>
          <p:cNvSpPr>
            <a:spLocks noGrp="1"/>
          </p:cNvSpPr>
          <p:nvPr>
            <p:ph type="ftr" sz="quarter" idx="11"/>
          </p:nvPr>
        </p:nvSpPr>
        <p:spPr/>
        <p:txBody>
          <a:bodyPr/>
          <a:lstStyle/>
          <a:p>
            <a:endParaRPr lang="id-ID"/>
          </a:p>
        </p:txBody>
      </p:sp>
      <p:sp>
        <p:nvSpPr>
          <p:cNvPr id="6" name="Slide Number Placeholder 5"/>
          <p:cNvSpPr>
            <a:spLocks noGrp="1"/>
          </p:cNvSpPr>
          <p:nvPr>
            <p:ph type="sldNum" sz="quarter" idx="12"/>
          </p:nvPr>
        </p:nvSpPr>
        <p:spPr/>
        <p:txBody>
          <a:bodyPr/>
          <a:lstStyle/>
          <a:p>
            <a:fld id="{1577FB09-47DA-4AD5-B9D6-1D6950147DF1}" type="slidenum">
              <a:rPr lang="id-ID" smtClean="0"/>
              <a:t>‹#›</a:t>
            </a:fld>
            <a:endParaRPr lang="id-ID"/>
          </a:p>
        </p:txBody>
      </p:sp>
    </p:spTree>
    <p:extLst>
      <p:ext uri="{BB962C8B-B14F-4D97-AF65-F5344CB8AC3E}">
        <p14:creationId xmlns:p14="http://schemas.microsoft.com/office/powerpoint/2010/main" val="3615047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9" name="Freeform 6"/>
          <p:cNvSpPr>
            <a:spLocks noChangeAspect="1"/>
          </p:cNvSpPr>
          <p:nvPr/>
        </p:nvSpPr>
        <p:spPr bwMode="auto">
          <a:xfrm>
            <a:off x="1140884" y="2286585"/>
            <a:ext cx="4895115"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357089" y="2435957"/>
            <a:ext cx="4382521" cy="2007789"/>
          </a:xfrm>
        </p:spPr>
        <p:txBody>
          <a:bodyPr/>
          <a:lstStyle>
            <a:lvl1pPr>
              <a:defRPr sz="3200"/>
            </a:lvl1pPr>
          </a:lstStyle>
          <a:p>
            <a:r>
              <a:rPr lang="en-US"/>
              <a:t>Click to edit Master title style</a:t>
            </a:r>
            <a:endParaRPr lang="en-US" dirty="0"/>
          </a:p>
        </p:txBody>
      </p:sp>
      <p:sp>
        <p:nvSpPr>
          <p:cNvPr id="6" name="Text Placeholder 5"/>
          <p:cNvSpPr>
            <a:spLocks noGrp="1"/>
          </p:cNvSpPr>
          <p:nvPr>
            <p:ph type="body" sz="quarter" idx="16"/>
          </p:nvPr>
        </p:nvSpPr>
        <p:spPr>
          <a:xfrm>
            <a:off x="6156000" y="2286000"/>
            <a:ext cx="4880300" cy="2295525"/>
          </a:xfrm>
        </p:spPr>
        <p:txBody>
          <a:bodyPr anchor="t"/>
          <a:lstStyle>
            <a:lvl1pPr marL="0" indent="0">
              <a:buFontTx/>
              <a:buNone/>
              <a:defRPr/>
            </a:lvl1pPr>
          </a:lstStyle>
          <a:p>
            <a:pPr lvl="0"/>
            <a:r>
              <a:rPr lang="en-US"/>
              <a:t>Edit Master text styles</a:t>
            </a:r>
          </a:p>
        </p:txBody>
      </p:sp>
      <p:sp>
        <p:nvSpPr>
          <p:cNvPr id="2" name="Date Placeholder 1"/>
          <p:cNvSpPr>
            <a:spLocks noGrp="1"/>
          </p:cNvSpPr>
          <p:nvPr>
            <p:ph type="dt" sz="half" idx="10"/>
          </p:nvPr>
        </p:nvSpPr>
        <p:spPr/>
        <p:txBody>
          <a:bodyPr/>
          <a:lstStyle/>
          <a:p>
            <a:fld id="{29F2B1EF-E26C-4B12-B6F4-639D00B5FCB9}" type="datetimeFigureOut">
              <a:rPr lang="id-ID" smtClean="0"/>
              <a:t>02/10/2023</a:t>
            </a:fld>
            <a:endParaRPr lang="id-ID"/>
          </a:p>
        </p:txBody>
      </p:sp>
      <p:sp>
        <p:nvSpPr>
          <p:cNvPr id="3" name="Footer Placeholder 2"/>
          <p:cNvSpPr>
            <a:spLocks noGrp="1"/>
          </p:cNvSpPr>
          <p:nvPr>
            <p:ph type="ftr" sz="quarter" idx="11"/>
          </p:nvPr>
        </p:nvSpPr>
        <p:spPr/>
        <p:txBody>
          <a:bodyPr/>
          <a:lstStyle/>
          <a:p>
            <a:endParaRPr lang="id-ID"/>
          </a:p>
        </p:txBody>
      </p:sp>
      <p:sp>
        <p:nvSpPr>
          <p:cNvPr id="4" name="Slide Number Placeholder 3"/>
          <p:cNvSpPr>
            <a:spLocks noGrp="1"/>
          </p:cNvSpPr>
          <p:nvPr>
            <p:ph type="sldNum" sz="quarter" idx="12"/>
          </p:nvPr>
        </p:nvSpPr>
        <p:spPr/>
        <p:txBody>
          <a:bodyPr/>
          <a:lstStyle/>
          <a:p>
            <a:fld id="{1577FB09-47DA-4AD5-B9D6-1D6950147DF1}" type="slidenum">
              <a:rPr lang="id-ID" smtClean="0"/>
              <a:t>‹#›</a:t>
            </a:fld>
            <a:endParaRPr lang="id-ID"/>
          </a:p>
        </p:txBody>
      </p:sp>
    </p:spTree>
    <p:extLst>
      <p:ext uri="{BB962C8B-B14F-4D97-AF65-F5344CB8AC3E}">
        <p14:creationId xmlns:p14="http://schemas.microsoft.com/office/powerpoint/2010/main" val="241912507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9F2B1EF-E26C-4B12-B6F4-639D00B5FCB9}" type="datetimeFigureOut">
              <a:rPr lang="id-ID" smtClean="0"/>
              <a:t>02/10/2023</a:t>
            </a:fld>
            <a:endParaRPr lang="id-ID"/>
          </a:p>
        </p:txBody>
      </p:sp>
      <p:sp>
        <p:nvSpPr>
          <p:cNvPr id="5" name="Footer Placeholder 4"/>
          <p:cNvSpPr>
            <a:spLocks noGrp="1"/>
          </p:cNvSpPr>
          <p:nvPr>
            <p:ph type="ftr" sz="quarter" idx="11"/>
          </p:nvPr>
        </p:nvSpPr>
        <p:spPr/>
        <p:txBody>
          <a:bodyPr/>
          <a:lstStyle/>
          <a:p>
            <a:endParaRPr lang="id-ID"/>
          </a:p>
        </p:txBody>
      </p:sp>
      <p:sp>
        <p:nvSpPr>
          <p:cNvPr id="6" name="Slide Number Placeholder 5"/>
          <p:cNvSpPr>
            <a:spLocks noGrp="1"/>
          </p:cNvSpPr>
          <p:nvPr>
            <p:ph type="sldNum" sz="quarter" idx="12"/>
          </p:nvPr>
        </p:nvSpPr>
        <p:spPr/>
        <p:txBody>
          <a:bodyPr/>
          <a:lstStyle/>
          <a:p>
            <a:fld id="{1577FB09-47DA-4AD5-B9D6-1D6950147DF1}" type="slidenum">
              <a:rPr lang="id-ID" smtClean="0"/>
              <a:t>‹#›</a:t>
            </a:fld>
            <a:endParaRPr lang="id-ID"/>
          </a:p>
        </p:txBody>
      </p:sp>
    </p:spTree>
    <p:extLst>
      <p:ext uri="{BB962C8B-B14F-4D97-AF65-F5344CB8AC3E}">
        <p14:creationId xmlns:p14="http://schemas.microsoft.com/office/powerpoint/2010/main" val="274626863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2" name="Freeform 6"/>
          <p:cNvSpPr>
            <a:spLocks noChangeAspect="1"/>
          </p:cNvSpPr>
          <p:nvPr/>
        </p:nvSpPr>
        <p:spPr bwMode="auto">
          <a:xfrm>
            <a:off x="7669651" y="446089"/>
            <a:ext cx="4522349" cy="5414962"/>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183540" y="586171"/>
            <a:ext cx="2494791" cy="51347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10001" y="446089"/>
            <a:ext cx="6611540" cy="5414962"/>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9F2B1EF-E26C-4B12-B6F4-639D00B5FCB9}" type="datetimeFigureOut">
              <a:rPr lang="id-ID" smtClean="0"/>
              <a:t>02/10/2023</a:t>
            </a:fld>
            <a:endParaRPr lang="id-ID"/>
          </a:p>
        </p:txBody>
      </p:sp>
      <p:sp>
        <p:nvSpPr>
          <p:cNvPr id="5" name="Footer Placeholder 4"/>
          <p:cNvSpPr>
            <a:spLocks noGrp="1"/>
          </p:cNvSpPr>
          <p:nvPr>
            <p:ph type="ftr" sz="quarter" idx="11"/>
          </p:nvPr>
        </p:nvSpPr>
        <p:spPr/>
        <p:txBody>
          <a:bodyPr/>
          <a:lstStyle/>
          <a:p>
            <a:endParaRPr lang="id-ID"/>
          </a:p>
        </p:txBody>
      </p:sp>
      <p:sp>
        <p:nvSpPr>
          <p:cNvPr id="6" name="Slide Number Placeholder 5"/>
          <p:cNvSpPr>
            <a:spLocks noGrp="1"/>
          </p:cNvSpPr>
          <p:nvPr>
            <p:ph type="sldNum" sz="quarter" idx="12"/>
          </p:nvPr>
        </p:nvSpPr>
        <p:spPr/>
        <p:txBody>
          <a:bodyPr/>
          <a:lstStyle/>
          <a:p>
            <a:fld id="{1577FB09-47DA-4AD5-B9D6-1D6950147DF1}" type="slidenum">
              <a:rPr lang="id-ID" smtClean="0"/>
              <a:t>‹#›</a:t>
            </a:fld>
            <a:endParaRPr lang="id-ID"/>
          </a:p>
        </p:txBody>
      </p:sp>
    </p:spTree>
    <p:extLst>
      <p:ext uri="{BB962C8B-B14F-4D97-AF65-F5344CB8AC3E}">
        <p14:creationId xmlns:p14="http://schemas.microsoft.com/office/powerpoint/2010/main" val="8992282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1"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447188"/>
            <a:ext cx="10571998" cy="970450"/>
          </a:xfrm>
        </p:spPr>
        <p:txBody>
          <a:bodyPr/>
          <a:lstStyle/>
          <a:p>
            <a:r>
              <a:rPr lang="en-US"/>
              <a:t>Click to edit Master title style</a:t>
            </a:r>
            <a:endParaRPr lang="en-US" dirty="0"/>
          </a:p>
        </p:txBody>
      </p:sp>
      <p:sp>
        <p:nvSpPr>
          <p:cNvPr id="3" name="Content Placeholder 2"/>
          <p:cNvSpPr>
            <a:spLocks noGrp="1"/>
          </p:cNvSpPr>
          <p:nvPr>
            <p:ph idx="1"/>
          </p:nvPr>
        </p:nvSpPr>
        <p:spPr>
          <a:xfrm>
            <a:off x="818712" y="2222287"/>
            <a:ext cx="10554574" cy="363651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9F2B1EF-E26C-4B12-B6F4-639D00B5FCB9}" type="datetimeFigureOut">
              <a:rPr lang="id-ID" smtClean="0"/>
              <a:t>02/10/2023</a:t>
            </a:fld>
            <a:endParaRPr lang="id-ID"/>
          </a:p>
        </p:txBody>
      </p:sp>
      <p:sp>
        <p:nvSpPr>
          <p:cNvPr id="5" name="Footer Placeholder 4"/>
          <p:cNvSpPr>
            <a:spLocks noGrp="1"/>
          </p:cNvSpPr>
          <p:nvPr>
            <p:ph type="ftr" sz="quarter" idx="11"/>
          </p:nvPr>
        </p:nvSpPr>
        <p:spPr/>
        <p:txBody>
          <a:bodyPr/>
          <a:lstStyle/>
          <a:p>
            <a:endParaRPr lang="id-ID"/>
          </a:p>
        </p:txBody>
      </p:sp>
      <p:sp>
        <p:nvSpPr>
          <p:cNvPr id="6" name="Slide Number Placeholder 5"/>
          <p:cNvSpPr>
            <a:spLocks noGrp="1"/>
          </p:cNvSpPr>
          <p:nvPr>
            <p:ph type="sldNum" sz="quarter" idx="12"/>
          </p:nvPr>
        </p:nvSpPr>
        <p:spPr/>
        <p:txBody>
          <a:bodyPr/>
          <a:lstStyle/>
          <a:p>
            <a:fld id="{1577FB09-47DA-4AD5-B9D6-1D6950147DF1}" type="slidenum">
              <a:rPr lang="id-ID" smtClean="0"/>
              <a:t>‹#›</a:t>
            </a:fld>
            <a:endParaRPr lang="id-ID"/>
          </a:p>
        </p:txBody>
      </p:sp>
    </p:spTree>
    <p:extLst>
      <p:ext uri="{BB962C8B-B14F-4D97-AF65-F5344CB8AC3E}">
        <p14:creationId xmlns:p14="http://schemas.microsoft.com/office/powerpoint/2010/main" val="7018606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 name="Freeform 7"/>
          <p:cNvSpPr/>
          <p:nvPr/>
        </p:nvSpPr>
        <p:spPr bwMode="auto">
          <a:xfrm>
            <a:off x="0" y="1"/>
            <a:ext cx="12192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2951396"/>
            <a:ext cx="10561418" cy="1468800"/>
          </a:xfrm>
        </p:spPr>
        <p:txBody>
          <a:bodyPr anchor="b"/>
          <a:lstStyle>
            <a:lvl1pPr algn="r">
              <a:defRPr sz="4800" b="1" cap="none"/>
            </a:lvl1pPr>
          </a:lstStyle>
          <a:p>
            <a:r>
              <a:rPr lang="en-US"/>
              <a:t>Click to edit Master title style</a:t>
            </a:r>
            <a:endParaRPr lang="en-US" dirty="0"/>
          </a:p>
        </p:txBody>
      </p:sp>
      <p:sp>
        <p:nvSpPr>
          <p:cNvPr id="3" name="Text Placeholder 2"/>
          <p:cNvSpPr>
            <a:spLocks noGrp="1"/>
          </p:cNvSpPr>
          <p:nvPr>
            <p:ph type="body" idx="1"/>
          </p:nvPr>
        </p:nvSpPr>
        <p:spPr>
          <a:xfrm>
            <a:off x="810000" y="5281201"/>
            <a:ext cx="10561418" cy="433955"/>
          </a:xfrm>
        </p:spPr>
        <p:txBody>
          <a:bodyPr anchor="t">
            <a:no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29F2B1EF-E26C-4B12-B6F4-639D00B5FCB9}" type="datetimeFigureOut">
              <a:rPr lang="id-ID" smtClean="0"/>
              <a:t>02/10/2023</a:t>
            </a:fld>
            <a:endParaRPr lang="id-ID"/>
          </a:p>
        </p:txBody>
      </p:sp>
      <p:sp>
        <p:nvSpPr>
          <p:cNvPr id="5" name="Footer Placeholder 4"/>
          <p:cNvSpPr>
            <a:spLocks noGrp="1"/>
          </p:cNvSpPr>
          <p:nvPr>
            <p:ph type="ftr" sz="quarter" idx="11"/>
          </p:nvPr>
        </p:nvSpPr>
        <p:spPr/>
        <p:txBody>
          <a:bodyPr/>
          <a:lstStyle/>
          <a:p>
            <a:endParaRPr lang="id-ID"/>
          </a:p>
        </p:txBody>
      </p:sp>
      <p:sp>
        <p:nvSpPr>
          <p:cNvPr id="6" name="Slide Number Placeholder 5"/>
          <p:cNvSpPr>
            <a:spLocks noGrp="1"/>
          </p:cNvSpPr>
          <p:nvPr>
            <p:ph type="sldNum" sz="quarter" idx="12"/>
          </p:nvPr>
        </p:nvSpPr>
        <p:spPr/>
        <p:txBody>
          <a:bodyPr/>
          <a:lstStyle/>
          <a:p>
            <a:fld id="{1577FB09-47DA-4AD5-B9D6-1D6950147DF1}" type="slidenum">
              <a:rPr lang="id-ID" smtClean="0"/>
              <a:t>‹#›</a:t>
            </a:fld>
            <a:endParaRPr lang="id-ID"/>
          </a:p>
        </p:txBody>
      </p:sp>
    </p:spTree>
    <p:extLst>
      <p:ext uri="{BB962C8B-B14F-4D97-AF65-F5344CB8AC3E}">
        <p14:creationId xmlns:p14="http://schemas.microsoft.com/office/powerpoint/2010/main" val="35062517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18712" y="2222287"/>
            <a:ext cx="5185873" cy="3638763"/>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7415" y="2222287"/>
            <a:ext cx="5194583" cy="3638764"/>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9F2B1EF-E26C-4B12-B6F4-639D00B5FCB9}" type="datetimeFigureOut">
              <a:rPr lang="id-ID" smtClean="0"/>
              <a:t>02/10/2023</a:t>
            </a:fld>
            <a:endParaRPr lang="id-ID"/>
          </a:p>
        </p:txBody>
      </p:sp>
      <p:sp>
        <p:nvSpPr>
          <p:cNvPr id="6" name="Footer Placeholder 5"/>
          <p:cNvSpPr>
            <a:spLocks noGrp="1"/>
          </p:cNvSpPr>
          <p:nvPr>
            <p:ph type="ftr" sz="quarter" idx="11"/>
          </p:nvPr>
        </p:nvSpPr>
        <p:spPr/>
        <p:txBody>
          <a:bodyPr/>
          <a:lstStyle/>
          <a:p>
            <a:endParaRPr lang="id-ID"/>
          </a:p>
        </p:txBody>
      </p:sp>
      <p:sp>
        <p:nvSpPr>
          <p:cNvPr id="7" name="Slide Number Placeholder 6"/>
          <p:cNvSpPr>
            <a:spLocks noGrp="1"/>
          </p:cNvSpPr>
          <p:nvPr>
            <p:ph type="sldNum" sz="quarter" idx="12"/>
          </p:nvPr>
        </p:nvSpPr>
        <p:spPr/>
        <p:txBody>
          <a:bodyPr/>
          <a:lstStyle/>
          <a:p>
            <a:fld id="{1577FB09-47DA-4AD5-B9D6-1D6950147DF1}" type="slidenum">
              <a:rPr lang="id-ID" smtClean="0"/>
              <a:t>‹#›</a:t>
            </a:fld>
            <a:endParaRPr lang="id-ID"/>
          </a:p>
        </p:txBody>
      </p:sp>
    </p:spTree>
    <p:extLst>
      <p:ext uri="{BB962C8B-B14F-4D97-AF65-F5344CB8AC3E}">
        <p14:creationId xmlns:p14="http://schemas.microsoft.com/office/powerpoint/2010/main" val="42757830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814728" y="2174875"/>
            <a:ext cx="5189857"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14729" y="2751138"/>
            <a:ext cx="5189856" cy="3109913"/>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7415" y="2174875"/>
            <a:ext cx="5194583"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87415" y="2751138"/>
            <a:ext cx="5194583" cy="3109913"/>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9F2B1EF-E26C-4B12-B6F4-639D00B5FCB9}" type="datetimeFigureOut">
              <a:rPr lang="id-ID" smtClean="0"/>
              <a:t>02/10/2023</a:t>
            </a:fld>
            <a:endParaRPr lang="id-ID"/>
          </a:p>
        </p:txBody>
      </p:sp>
      <p:sp>
        <p:nvSpPr>
          <p:cNvPr id="8" name="Footer Placeholder 7"/>
          <p:cNvSpPr>
            <a:spLocks noGrp="1"/>
          </p:cNvSpPr>
          <p:nvPr>
            <p:ph type="ftr" sz="quarter" idx="11"/>
          </p:nvPr>
        </p:nvSpPr>
        <p:spPr/>
        <p:txBody>
          <a:bodyPr/>
          <a:lstStyle/>
          <a:p>
            <a:endParaRPr lang="id-ID"/>
          </a:p>
        </p:txBody>
      </p:sp>
      <p:sp>
        <p:nvSpPr>
          <p:cNvPr id="9" name="Slide Number Placeholder 8"/>
          <p:cNvSpPr>
            <a:spLocks noGrp="1"/>
          </p:cNvSpPr>
          <p:nvPr>
            <p:ph type="sldNum" sz="quarter" idx="12"/>
          </p:nvPr>
        </p:nvSpPr>
        <p:spPr/>
        <p:txBody>
          <a:bodyPr/>
          <a:lstStyle/>
          <a:p>
            <a:fld id="{1577FB09-47DA-4AD5-B9D6-1D6950147DF1}" type="slidenum">
              <a:rPr lang="id-ID" smtClean="0"/>
              <a:t>‹#›</a:t>
            </a:fld>
            <a:endParaRPr lang="id-ID"/>
          </a:p>
        </p:txBody>
      </p:sp>
    </p:spTree>
    <p:extLst>
      <p:ext uri="{BB962C8B-B14F-4D97-AF65-F5344CB8AC3E}">
        <p14:creationId xmlns:p14="http://schemas.microsoft.com/office/powerpoint/2010/main" val="7462736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9F2B1EF-E26C-4B12-B6F4-639D00B5FCB9}" type="datetimeFigureOut">
              <a:rPr lang="id-ID" smtClean="0"/>
              <a:t>02/10/2023</a:t>
            </a:fld>
            <a:endParaRPr lang="id-ID"/>
          </a:p>
        </p:txBody>
      </p:sp>
      <p:sp>
        <p:nvSpPr>
          <p:cNvPr id="4" name="Footer Placeholder 3"/>
          <p:cNvSpPr>
            <a:spLocks noGrp="1"/>
          </p:cNvSpPr>
          <p:nvPr>
            <p:ph type="ftr" sz="quarter" idx="11"/>
          </p:nvPr>
        </p:nvSpPr>
        <p:spPr/>
        <p:txBody>
          <a:bodyPr/>
          <a:lstStyle/>
          <a:p>
            <a:endParaRPr lang="id-ID"/>
          </a:p>
        </p:txBody>
      </p:sp>
      <p:sp>
        <p:nvSpPr>
          <p:cNvPr id="5" name="Slide Number Placeholder 4"/>
          <p:cNvSpPr>
            <a:spLocks noGrp="1"/>
          </p:cNvSpPr>
          <p:nvPr>
            <p:ph type="sldNum" sz="quarter" idx="12"/>
          </p:nvPr>
        </p:nvSpPr>
        <p:spPr/>
        <p:txBody>
          <a:bodyPr/>
          <a:lstStyle/>
          <a:p>
            <a:fld id="{1577FB09-47DA-4AD5-B9D6-1D6950147DF1}" type="slidenum">
              <a:rPr lang="id-ID" smtClean="0"/>
              <a:t>‹#›</a:t>
            </a:fld>
            <a:endParaRPr lang="id-ID"/>
          </a:p>
        </p:txBody>
      </p:sp>
    </p:spTree>
    <p:extLst>
      <p:ext uri="{BB962C8B-B14F-4D97-AF65-F5344CB8AC3E}">
        <p14:creationId xmlns:p14="http://schemas.microsoft.com/office/powerpoint/2010/main" val="11275794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9F2B1EF-E26C-4B12-B6F4-639D00B5FCB9}" type="datetimeFigureOut">
              <a:rPr lang="id-ID" smtClean="0"/>
              <a:t>02/10/2023</a:t>
            </a:fld>
            <a:endParaRPr lang="id-ID"/>
          </a:p>
        </p:txBody>
      </p:sp>
      <p:sp>
        <p:nvSpPr>
          <p:cNvPr id="3" name="Footer Placeholder 2"/>
          <p:cNvSpPr>
            <a:spLocks noGrp="1"/>
          </p:cNvSpPr>
          <p:nvPr>
            <p:ph type="ftr" sz="quarter" idx="11"/>
          </p:nvPr>
        </p:nvSpPr>
        <p:spPr/>
        <p:txBody>
          <a:bodyPr/>
          <a:lstStyle/>
          <a:p>
            <a:endParaRPr lang="id-ID"/>
          </a:p>
        </p:txBody>
      </p:sp>
      <p:sp>
        <p:nvSpPr>
          <p:cNvPr id="4" name="Slide Number Placeholder 3"/>
          <p:cNvSpPr>
            <a:spLocks noGrp="1"/>
          </p:cNvSpPr>
          <p:nvPr>
            <p:ph type="sldNum" sz="quarter" idx="12"/>
          </p:nvPr>
        </p:nvSpPr>
        <p:spPr/>
        <p:txBody>
          <a:bodyPr/>
          <a:lstStyle/>
          <a:p>
            <a:fld id="{1577FB09-47DA-4AD5-B9D6-1D6950147DF1}" type="slidenum">
              <a:rPr lang="id-ID" smtClean="0"/>
              <a:t>‹#›</a:t>
            </a:fld>
            <a:endParaRPr lang="id-ID"/>
          </a:p>
        </p:txBody>
      </p:sp>
    </p:spTree>
    <p:extLst>
      <p:ext uri="{BB962C8B-B14F-4D97-AF65-F5344CB8AC3E}">
        <p14:creationId xmlns:p14="http://schemas.microsoft.com/office/powerpoint/2010/main" val="802401535"/>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2" name="Freeform 6"/>
          <p:cNvSpPr>
            <a:spLocks noChangeAspect="1"/>
          </p:cNvSpPr>
          <p:nvPr/>
        </p:nvSpPr>
        <p:spPr bwMode="auto">
          <a:xfrm>
            <a:off x="1073151" y="446087"/>
            <a:ext cx="3547533" cy="1814651"/>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073151" y="446088"/>
            <a:ext cx="3547533" cy="1618396"/>
          </a:xfrm>
        </p:spPr>
        <p:txBody>
          <a:bodyPr anchor="b"/>
          <a:lstStyle>
            <a:lvl1pPr algn="l">
              <a:defRPr sz="2000" b="1"/>
            </a:lvl1pPr>
          </a:lstStyle>
          <a:p>
            <a:r>
              <a:rPr lang="en-US"/>
              <a:t>Click to edit Master title style</a:t>
            </a:r>
            <a:endParaRPr lang="en-US" dirty="0"/>
          </a:p>
        </p:txBody>
      </p:sp>
      <p:sp>
        <p:nvSpPr>
          <p:cNvPr id="3" name="Content Placeholder 2"/>
          <p:cNvSpPr>
            <a:spLocks noGrp="1"/>
          </p:cNvSpPr>
          <p:nvPr>
            <p:ph idx="1"/>
          </p:nvPr>
        </p:nvSpPr>
        <p:spPr>
          <a:xfrm>
            <a:off x="4855633" y="446088"/>
            <a:ext cx="6252633" cy="5414963"/>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73151" y="2260738"/>
            <a:ext cx="3547533" cy="36003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29F2B1EF-E26C-4B12-B6F4-639D00B5FCB9}" type="datetimeFigureOut">
              <a:rPr lang="id-ID" smtClean="0"/>
              <a:t>02/10/2023</a:t>
            </a:fld>
            <a:endParaRPr lang="id-ID"/>
          </a:p>
        </p:txBody>
      </p:sp>
      <p:sp>
        <p:nvSpPr>
          <p:cNvPr id="6" name="Footer Placeholder 5"/>
          <p:cNvSpPr>
            <a:spLocks noGrp="1"/>
          </p:cNvSpPr>
          <p:nvPr>
            <p:ph type="ftr" sz="quarter" idx="11"/>
          </p:nvPr>
        </p:nvSpPr>
        <p:spPr/>
        <p:txBody>
          <a:bodyPr/>
          <a:lstStyle/>
          <a:p>
            <a:endParaRPr lang="id-ID"/>
          </a:p>
        </p:txBody>
      </p:sp>
      <p:sp>
        <p:nvSpPr>
          <p:cNvPr id="7" name="Slide Number Placeholder 6"/>
          <p:cNvSpPr>
            <a:spLocks noGrp="1"/>
          </p:cNvSpPr>
          <p:nvPr>
            <p:ph type="sldNum" sz="quarter" idx="12"/>
          </p:nvPr>
        </p:nvSpPr>
        <p:spPr/>
        <p:txBody>
          <a:bodyPr/>
          <a:lstStyle/>
          <a:p>
            <a:fld id="{1577FB09-47DA-4AD5-B9D6-1D6950147DF1}" type="slidenum">
              <a:rPr lang="id-ID" smtClean="0"/>
              <a:t>‹#›</a:t>
            </a:fld>
            <a:endParaRPr lang="id-ID"/>
          </a:p>
        </p:txBody>
      </p:sp>
    </p:spTree>
    <p:extLst>
      <p:ext uri="{BB962C8B-B14F-4D97-AF65-F5344CB8AC3E}">
        <p14:creationId xmlns:p14="http://schemas.microsoft.com/office/powerpoint/2010/main" val="2240672144"/>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4728" y="727522"/>
            <a:ext cx="4852988" cy="1617163"/>
          </a:xfrm>
        </p:spPr>
        <p:txBody>
          <a:bodyPr anchor="b">
            <a:normAutofit/>
          </a:bodyPr>
          <a:lstStyle>
            <a:lvl1pPr algn="l">
              <a:defRPr sz="2400" b="0"/>
            </a:lvl1pPr>
          </a:lstStyle>
          <a:p>
            <a:r>
              <a:rPr lang="en-US"/>
              <a:t>Click to edit Master title style</a:t>
            </a:r>
            <a:endParaRPr lang="en-US" dirty="0"/>
          </a:p>
        </p:txBody>
      </p:sp>
      <p:sp>
        <p:nvSpPr>
          <p:cNvPr id="9" name="Picture Placeholder 11"/>
          <p:cNvSpPr>
            <a:spLocks noGrp="1" noChangeAspect="1"/>
          </p:cNvSpPr>
          <p:nvPr>
            <p:ph type="pic" sz="quarter" idx="13"/>
          </p:nvPr>
        </p:nvSpPr>
        <p:spPr bwMode="auto">
          <a:xfrm>
            <a:off x="6098117" y="0"/>
            <a:ext cx="6093883" cy="68580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headEnd/>
            <a:tailEnd/>
          </a:ln>
          <a:effectLst/>
        </p:spPr>
        <p:txBody>
          <a:bodyPr wrap="square" numCol="1" anchor="t" anchorCtr="0" compatLnSpc="1">
            <a:prstTxWarp prst="textNoShape">
              <a:avLst/>
            </a:prstTxWarp>
            <a:normAutofit/>
          </a:bodyPr>
          <a:lstStyle>
            <a:lvl1pPr algn="ctr">
              <a:buFontTx/>
              <a:buNone/>
              <a:defRPr sz="1400"/>
            </a:lvl1pPr>
          </a:lstStyle>
          <a:p>
            <a:r>
              <a:rPr lang="en-US"/>
              <a:t>Click icon to add picture</a:t>
            </a:r>
            <a:endParaRPr lang="en-US" dirty="0"/>
          </a:p>
        </p:txBody>
      </p:sp>
      <p:sp>
        <p:nvSpPr>
          <p:cNvPr id="4" name="Text Placeholder 3"/>
          <p:cNvSpPr>
            <a:spLocks noGrp="1"/>
          </p:cNvSpPr>
          <p:nvPr>
            <p:ph type="body" sz="half" idx="2"/>
          </p:nvPr>
        </p:nvSpPr>
        <p:spPr>
          <a:xfrm>
            <a:off x="814728" y="2344684"/>
            <a:ext cx="4852988" cy="3516365"/>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a:xfrm>
            <a:off x="3885810" y="6041362"/>
            <a:ext cx="976879" cy="365125"/>
          </a:xfrm>
        </p:spPr>
        <p:txBody>
          <a:bodyPr/>
          <a:lstStyle/>
          <a:p>
            <a:fld id="{29F2B1EF-E26C-4B12-B6F4-639D00B5FCB9}" type="datetimeFigureOut">
              <a:rPr lang="id-ID" smtClean="0"/>
              <a:t>02/10/2023</a:t>
            </a:fld>
            <a:endParaRPr lang="id-ID"/>
          </a:p>
        </p:txBody>
      </p:sp>
      <p:sp>
        <p:nvSpPr>
          <p:cNvPr id="6" name="Footer Placeholder 5"/>
          <p:cNvSpPr>
            <a:spLocks noGrp="1"/>
          </p:cNvSpPr>
          <p:nvPr>
            <p:ph type="ftr" sz="quarter" idx="11"/>
          </p:nvPr>
        </p:nvSpPr>
        <p:spPr>
          <a:xfrm>
            <a:off x="590396" y="6041362"/>
            <a:ext cx="3295413" cy="365125"/>
          </a:xfrm>
        </p:spPr>
        <p:txBody>
          <a:bodyPr/>
          <a:lstStyle/>
          <a:p>
            <a:endParaRPr lang="id-ID"/>
          </a:p>
        </p:txBody>
      </p:sp>
      <p:sp>
        <p:nvSpPr>
          <p:cNvPr id="7" name="Slide Number Placeholder 6"/>
          <p:cNvSpPr>
            <a:spLocks noGrp="1"/>
          </p:cNvSpPr>
          <p:nvPr>
            <p:ph type="sldNum" sz="quarter" idx="12"/>
          </p:nvPr>
        </p:nvSpPr>
        <p:spPr>
          <a:xfrm>
            <a:off x="4862689" y="5915888"/>
            <a:ext cx="1062155" cy="490599"/>
          </a:xfrm>
        </p:spPr>
        <p:txBody>
          <a:bodyPr/>
          <a:lstStyle/>
          <a:p>
            <a:fld id="{1577FB09-47DA-4AD5-B9D6-1D6950147DF1}" type="slidenum">
              <a:rPr lang="id-ID" smtClean="0"/>
              <a:t>‹#›</a:t>
            </a:fld>
            <a:endParaRPr lang="id-ID"/>
          </a:p>
        </p:txBody>
      </p:sp>
    </p:spTree>
    <p:extLst>
      <p:ext uri="{BB962C8B-B14F-4D97-AF65-F5344CB8AC3E}">
        <p14:creationId xmlns:p14="http://schemas.microsoft.com/office/powerpoint/2010/main" val="28196084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0000" y="447188"/>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en-US"/>
              <a:t>Click to edit Master title style</a:t>
            </a:r>
            <a:endParaRPr lang="en-US" dirty="0"/>
          </a:p>
        </p:txBody>
      </p:sp>
      <p:sp>
        <p:nvSpPr>
          <p:cNvPr id="3" name="Text Placeholder 2"/>
          <p:cNvSpPr>
            <a:spLocks noGrp="1"/>
          </p:cNvSpPr>
          <p:nvPr>
            <p:ph type="body" idx="1"/>
          </p:nvPr>
        </p:nvSpPr>
        <p:spPr>
          <a:xfrm>
            <a:off x="810000" y="2184401"/>
            <a:ext cx="10563285" cy="3674397"/>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451514" y="6041362"/>
            <a:ext cx="8644320" cy="365125"/>
          </a:xfrm>
          <a:prstGeom prst="rect">
            <a:avLst/>
          </a:prstGeom>
        </p:spPr>
        <p:txBody>
          <a:bodyPr vert="horz" lIns="91440" tIns="45720" rIns="91440" bIns="45720" rtlCol="0" anchor="b"/>
          <a:lstStyle>
            <a:lvl1pPr algn="l">
              <a:defRPr sz="900">
                <a:solidFill>
                  <a:schemeClr val="tx1"/>
                </a:solidFill>
              </a:defRPr>
            </a:lvl1pPr>
          </a:lstStyle>
          <a:p>
            <a:endParaRPr lang="id-ID"/>
          </a:p>
        </p:txBody>
      </p:sp>
      <p:sp>
        <p:nvSpPr>
          <p:cNvPr id="4" name="Date Placeholder 3"/>
          <p:cNvSpPr>
            <a:spLocks noGrp="1"/>
          </p:cNvSpPr>
          <p:nvPr>
            <p:ph type="dt" sz="half" idx="2"/>
          </p:nvPr>
        </p:nvSpPr>
        <p:spPr>
          <a:xfrm>
            <a:off x="9334626" y="6041362"/>
            <a:ext cx="1343706" cy="365125"/>
          </a:xfrm>
          <a:prstGeom prst="rect">
            <a:avLst/>
          </a:prstGeom>
        </p:spPr>
        <p:txBody>
          <a:bodyPr vert="horz" lIns="91440" tIns="45720" rIns="91440" bIns="45720" rtlCol="0" anchor="b"/>
          <a:lstStyle>
            <a:lvl1pPr algn="r">
              <a:defRPr sz="900">
                <a:solidFill>
                  <a:schemeClr val="tx1"/>
                </a:solidFill>
              </a:defRPr>
            </a:lvl1pPr>
          </a:lstStyle>
          <a:p>
            <a:fld id="{29F2B1EF-E26C-4B12-B6F4-639D00B5FCB9}" type="datetimeFigureOut">
              <a:rPr lang="id-ID" smtClean="0"/>
              <a:t>02/10/2023</a:t>
            </a:fld>
            <a:endParaRPr lang="id-ID"/>
          </a:p>
        </p:txBody>
      </p:sp>
      <p:sp>
        <p:nvSpPr>
          <p:cNvPr id="6" name="Slide Number Placeholder 5"/>
          <p:cNvSpPr>
            <a:spLocks noGrp="1"/>
          </p:cNvSpPr>
          <p:nvPr>
            <p:ph type="sldNum" sz="quarter" idx="4"/>
          </p:nvPr>
        </p:nvSpPr>
        <p:spPr>
          <a:xfrm>
            <a:off x="10678331" y="5915888"/>
            <a:ext cx="1062155" cy="490599"/>
          </a:xfrm>
          <a:prstGeom prst="rect">
            <a:avLst/>
          </a:prstGeom>
        </p:spPr>
        <p:txBody>
          <a:bodyPr vert="horz" lIns="91440" tIns="45720" rIns="91440" bIns="10800" rtlCol="0" anchor="b"/>
          <a:lstStyle>
            <a:lvl1pPr algn="r">
              <a:defRPr sz="2000">
                <a:solidFill>
                  <a:schemeClr val="accent1"/>
                </a:solidFill>
              </a:defRPr>
            </a:lvl1pPr>
          </a:lstStyle>
          <a:p>
            <a:fld id="{1577FB09-47DA-4AD5-B9D6-1D6950147DF1}" type="slidenum">
              <a:rPr lang="id-ID" smtClean="0"/>
              <a:t>‹#›</a:t>
            </a:fld>
            <a:endParaRPr lang="id-ID"/>
          </a:p>
        </p:txBody>
      </p:sp>
    </p:spTree>
    <p:extLst>
      <p:ext uri="{BB962C8B-B14F-4D97-AF65-F5344CB8AC3E}">
        <p14:creationId xmlns:p14="http://schemas.microsoft.com/office/powerpoint/2010/main" val="1204704010"/>
      </p:ext>
    </p:extLst>
  </p:cSld>
  <p:clrMap bg1="dk1" tx1="lt1" bg2="dk2" tx2="lt2" accent1="accent1" accent2="accent2" accent3="accent3" accent4="accent4" accent5="accent5" accent6="accent6" hlink="hlink" folHlink="folHlink"/>
  <p:sldLayoutIdLst>
    <p:sldLayoutId id="2147483895" r:id="rId1"/>
    <p:sldLayoutId id="2147483896" r:id="rId2"/>
    <p:sldLayoutId id="2147483897" r:id="rId3"/>
    <p:sldLayoutId id="2147483898" r:id="rId4"/>
    <p:sldLayoutId id="2147483899" r:id="rId5"/>
    <p:sldLayoutId id="2147483900" r:id="rId6"/>
    <p:sldLayoutId id="2147483901" r:id="rId7"/>
    <p:sldLayoutId id="2147483902" r:id="rId8"/>
    <p:sldLayoutId id="2147483903" r:id="rId9"/>
    <p:sldLayoutId id="2147483904" r:id="rId10"/>
    <p:sldLayoutId id="2147483905" r:id="rId11"/>
    <p:sldLayoutId id="2147483906" r:id="rId12"/>
    <p:sldLayoutId id="2147483907" r:id="rId13"/>
    <p:sldLayoutId id="2147483908" r:id="rId14"/>
  </p:sldLayoutIdLst>
  <p:txStyles>
    <p:title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1.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9490" y="3725716"/>
            <a:ext cx="7312371" cy="915769"/>
          </a:xfrm>
        </p:spPr>
        <p:txBody>
          <a:bodyPr>
            <a:normAutofit/>
          </a:bodyPr>
          <a:lstStyle/>
          <a:p>
            <a:pPr algn="l"/>
            <a:r>
              <a:rPr lang="id-ID" sz="4400" dirty="0">
                <a:solidFill>
                  <a:schemeClr val="bg1"/>
                </a:solidFill>
                <a:latin typeface="Adobe Fan Heiti Std B" panose="020B0700000000000000" pitchFamily="34" charset="-128"/>
                <a:ea typeface="Adobe Fan Heiti Std B" panose="020B0700000000000000" pitchFamily="34" charset="-128"/>
              </a:rPr>
              <a:t>Week </a:t>
            </a:r>
            <a:r>
              <a:rPr lang="en-GB" sz="4400" dirty="0">
                <a:solidFill>
                  <a:schemeClr val="bg1"/>
                </a:solidFill>
                <a:latin typeface="Adobe Fan Heiti Std B" panose="020B0700000000000000" pitchFamily="34" charset="-128"/>
                <a:ea typeface="Adobe Fan Heiti Std B" panose="020B0700000000000000" pitchFamily="34" charset="-128"/>
              </a:rPr>
              <a:t>3</a:t>
            </a:r>
            <a:r>
              <a:rPr lang="id-ID" sz="4400" dirty="0">
                <a:solidFill>
                  <a:schemeClr val="bg1"/>
                </a:solidFill>
                <a:latin typeface="Adobe Fan Heiti Std B" panose="020B0700000000000000" pitchFamily="34" charset="-128"/>
                <a:ea typeface="Adobe Fan Heiti Std B" panose="020B0700000000000000" pitchFamily="34" charset="-128"/>
              </a:rPr>
              <a:t> – </a:t>
            </a:r>
            <a:r>
              <a:rPr lang="en-GB" sz="4400" dirty="0">
                <a:solidFill>
                  <a:schemeClr val="bg1"/>
                </a:solidFill>
                <a:latin typeface="Adobe Fan Heiti Std B" panose="020B0700000000000000" pitchFamily="34" charset="-128"/>
                <a:ea typeface="Adobe Fan Heiti Std B" panose="020B0700000000000000" pitchFamily="34" charset="-128"/>
              </a:rPr>
              <a:t>GUI Website</a:t>
            </a:r>
            <a:endParaRPr lang="id-ID" sz="4400" dirty="0">
              <a:solidFill>
                <a:schemeClr val="bg1"/>
              </a:solidFill>
              <a:latin typeface="Adobe Fan Heiti Std B" panose="020B0700000000000000" pitchFamily="34" charset="-128"/>
              <a:ea typeface="Adobe Fan Heiti Std B" panose="020B0700000000000000" pitchFamily="34" charset="-128"/>
            </a:endParaRPr>
          </a:p>
        </p:txBody>
      </p:sp>
      <p:sp>
        <p:nvSpPr>
          <p:cNvPr id="3" name="Subtitle 2"/>
          <p:cNvSpPr>
            <a:spLocks noGrp="1"/>
          </p:cNvSpPr>
          <p:nvPr>
            <p:ph type="subTitle" idx="1"/>
          </p:nvPr>
        </p:nvSpPr>
        <p:spPr>
          <a:xfrm>
            <a:off x="309490" y="5666350"/>
            <a:ext cx="8676222" cy="1905000"/>
          </a:xfrm>
        </p:spPr>
        <p:txBody>
          <a:bodyPr>
            <a:normAutofit/>
          </a:bodyPr>
          <a:lstStyle/>
          <a:p>
            <a:r>
              <a:rPr lang="id-ID" sz="2000" b="1" dirty="0">
                <a:solidFill>
                  <a:schemeClr val="tx1">
                    <a:lumMod val="85000"/>
                  </a:schemeClr>
                </a:solidFill>
              </a:rPr>
              <a:t>Rizal Adi Saputra, ST., M.Kom</a:t>
            </a:r>
          </a:p>
          <a:p>
            <a:r>
              <a:rPr lang="id-ID" sz="2000" b="1" dirty="0">
                <a:solidFill>
                  <a:schemeClr val="tx1">
                    <a:lumMod val="85000"/>
                  </a:schemeClr>
                </a:solidFill>
              </a:rPr>
              <a:t>Interaksi Manusia dan Komputer </a:t>
            </a:r>
          </a:p>
        </p:txBody>
      </p:sp>
    </p:spTree>
    <p:extLst>
      <p:ext uri="{BB962C8B-B14F-4D97-AF65-F5344CB8AC3E}">
        <p14:creationId xmlns:p14="http://schemas.microsoft.com/office/powerpoint/2010/main" val="3205365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a:solidFill>
                  <a:schemeClr val="bg1">
                    <a:lumMod val="95000"/>
                    <a:lumOff val="5000"/>
                  </a:schemeClr>
                </a:solidFill>
              </a:rPr>
              <a:t>Menu Searching</a:t>
            </a:r>
          </a:p>
        </p:txBody>
      </p:sp>
      <p:sp>
        <p:nvSpPr>
          <p:cNvPr id="3" name="Content Placeholder 2"/>
          <p:cNvSpPr>
            <a:spLocks noGrp="1"/>
          </p:cNvSpPr>
          <p:nvPr>
            <p:ph idx="1"/>
          </p:nvPr>
        </p:nvSpPr>
        <p:spPr>
          <a:xfrm>
            <a:off x="558157" y="2444027"/>
            <a:ext cx="4456296" cy="3636511"/>
          </a:xfrm>
        </p:spPr>
        <p:txBody>
          <a:bodyPr>
            <a:normAutofit fontScale="92500" lnSpcReduction="20000"/>
          </a:bodyPr>
          <a:lstStyle/>
          <a:p>
            <a:pPr marL="0" indent="0" algn="just">
              <a:lnSpc>
                <a:spcPct val="150000"/>
              </a:lnSpc>
              <a:buNone/>
            </a:pPr>
            <a:r>
              <a:rPr lang="id-ID" i="1" dirty="0"/>
              <a:t>Searching </a:t>
            </a:r>
            <a:r>
              <a:rPr lang="id-ID" dirty="0"/>
              <a:t>merupakan salah satu fitur yang harus ada pada sebuah </a:t>
            </a:r>
            <a:r>
              <a:rPr lang="id-ID" i="1" dirty="0"/>
              <a:t>website</a:t>
            </a:r>
            <a:r>
              <a:rPr lang="id-ID" dirty="0"/>
              <a:t>. Fitur </a:t>
            </a:r>
            <a:r>
              <a:rPr lang="id-ID" i="1" dirty="0"/>
              <a:t>searching </a:t>
            </a:r>
            <a:r>
              <a:rPr lang="id-ID" dirty="0"/>
              <a:t>akan memudahkan pengguna untuk menemukan informasi tertentu yang ada di web dengan mudah dan cepat. Pengguna hanya memasukkan beberapa kata sebagai kata kunci dan sistem web akan menampilkan halaman hasil yang sesuai dengan kata kunci. </a:t>
            </a:r>
          </a:p>
        </p:txBody>
      </p:sp>
      <p:pic>
        <p:nvPicPr>
          <p:cNvPr id="4" name="Picture 3"/>
          <p:cNvPicPr>
            <a:picLocks noChangeAspect="1"/>
          </p:cNvPicPr>
          <p:nvPr/>
        </p:nvPicPr>
        <p:blipFill rotWithShape="1">
          <a:blip r:embed="rId2"/>
          <a:srcRect l="40507" t="9969" r="2776" b="28793"/>
          <a:stretch/>
        </p:blipFill>
        <p:spPr>
          <a:xfrm>
            <a:off x="5259098" y="2444027"/>
            <a:ext cx="6608437" cy="4011560"/>
          </a:xfrm>
          <a:prstGeom prst="rect">
            <a:avLst/>
          </a:prstGeom>
        </p:spPr>
      </p:pic>
    </p:spTree>
    <p:extLst>
      <p:ext uri="{BB962C8B-B14F-4D97-AF65-F5344CB8AC3E}">
        <p14:creationId xmlns:p14="http://schemas.microsoft.com/office/powerpoint/2010/main" val="35486622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0000" y="402943"/>
            <a:ext cx="10571998" cy="970450"/>
          </a:xfrm>
        </p:spPr>
        <p:txBody>
          <a:bodyPr/>
          <a:lstStyle/>
          <a:p>
            <a:r>
              <a:rPr lang="id-ID" dirty="0">
                <a:solidFill>
                  <a:schemeClr val="bg1">
                    <a:lumMod val="95000"/>
                    <a:lumOff val="5000"/>
                  </a:schemeClr>
                </a:solidFill>
              </a:rPr>
              <a:t>Kesalahan Penggunaan Button</a:t>
            </a:r>
          </a:p>
        </p:txBody>
      </p:sp>
      <p:sp>
        <p:nvSpPr>
          <p:cNvPr id="3" name="Content Placeholder 2"/>
          <p:cNvSpPr>
            <a:spLocks noGrp="1"/>
          </p:cNvSpPr>
          <p:nvPr>
            <p:ph idx="1"/>
          </p:nvPr>
        </p:nvSpPr>
        <p:spPr>
          <a:xfrm>
            <a:off x="810000" y="2453764"/>
            <a:ext cx="4391225" cy="4178513"/>
          </a:xfrm>
        </p:spPr>
        <p:txBody>
          <a:bodyPr>
            <a:normAutofit/>
          </a:bodyPr>
          <a:lstStyle/>
          <a:p>
            <a:pPr marL="0" indent="0" algn="just">
              <a:buNone/>
            </a:pPr>
            <a:r>
              <a:rPr lang="id-ID" sz="2400" dirty="0"/>
              <a:t>Button tidak boleh berbentuk image saja / tulisan saja. Jika Button dalam bentuk image atau tulisan harus digunakan efek mouse houver, yakni ketika mouse diarahkan pada image atau tulisan tersebut ada perubahan warna atau bentuk dari tulisan atau image tersebut.</a:t>
            </a:r>
          </a:p>
        </p:txBody>
      </p:sp>
      <p:pic>
        <p:nvPicPr>
          <p:cNvPr id="1026" name="Picture 2" descr="Image result for butt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49255" y="2453764"/>
            <a:ext cx="4215273" cy="4050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66333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12943" t="9227" r="14597" b="37629"/>
          <a:stretch/>
        </p:blipFill>
        <p:spPr>
          <a:xfrm>
            <a:off x="3967316" y="2502507"/>
            <a:ext cx="7772399" cy="3204979"/>
          </a:xfrm>
          <a:prstGeom prst="rect">
            <a:avLst/>
          </a:prstGeom>
        </p:spPr>
      </p:pic>
      <p:sp>
        <p:nvSpPr>
          <p:cNvPr id="2" name="Title 1"/>
          <p:cNvSpPr>
            <a:spLocks noGrp="1"/>
          </p:cNvSpPr>
          <p:nvPr>
            <p:ph type="title"/>
          </p:nvPr>
        </p:nvSpPr>
        <p:spPr/>
        <p:txBody>
          <a:bodyPr/>
          <a:lstStyle/>
          <a:p>
            <a:r>
              <a:rPr lang="id-ID" dirty="0">
                <a:solidFill>
                  <a:schemeClr val="bg1"/>
                </a:solidFill>
              </a:rPr>
              <a:t>Daftar Menu</a:t>
            </a:r>
          </a:p>
        </p:txBody>
      </p:sp>
      <p:sp>
        <p:nvSpPr>
          <p:cNvPr id="3" name="Content Placeholder 2"/>
          <p:cNvSpPr>
            <a:spLocks noGrp="1"/>
          </p:cNvSpPr>
          <p:nvPr>
            <p:ph idx="1"/>
          </p:nvPr>
        </p:nvSpPr>
        <p:spPr>
          <a:xfrm>
            <a:off x="538492" y="2502507"/>
            <a:ext cx="3428824" cy="3636511"/>
          </a:xfrm>
        </p:spPr>
        <p:txBody>
          <a:bodyPr/>
          <a:lstStyle/>
          <a:p>
            <a:r>
              <a:rPr lang="id-ID" dirty="0"/>
              <a:t>Berada pada bagian atas (Jika Menu tidak banyak)</a:t>
            </a:r>
          </a:p>
          <a:p>
            <a:r>
              <a:rPr lang="id-ID" dirty="0"/>
              <a:t>Gunakan Dropdown Menu</a:t>
            </a:r>
          </a:p>
          <a:p>
            <a:r>
              <a:rPr lang="id-ID" dirty="0"/>
              <a:t>Ada perbedaan antara background dan foreground</a:t>
            </a:r>
          </a:p>
          <a:p>
            <a:r>
              <a:rPr lang="id-ID" dirty="0"/>
              <a:t>Sebaiknya tersusun secara alfabetis</a:t>
            </a:r>
          </a:p>
          <a:p>
            <a:endParaRPr lang="id-ID" dirty="0"/>
          </a:p>
        </p:txBody>
      </p:sp>
      <p:sp>
        <p:nvSpPr>
          <p:cNvPr id="5" name="TextBox 4"/>
          <p:cNvSpPr txBox="1"/>
          <p:nvPr/>
        </p:nvSpPr>
        <p:spPr>
          <a:xfrm>
            <a:off x="7654412" y="2899948"/>
            <a:ext cx="3436375" cy="1200329"/>
          </a:xfrm>
          <a:prstGeom prst="rect">
            <a:avLst/>
          </a:prstGeom>
          <a:solidFill>
            <a:srgbClr val="FFC000"/>
          </a:solidFill>
        </p:spPr>
        <p:txBody>
          <a:bodyPr wrap="square" rtlCol="0">
            <a:spAutoFit/>
          </a:bodyPr>
          <a:lstStyle/>
          <a:p>
            <a:pPr algn="ctr"/>
            <a:r>
              <a:rPr lang="id-ID" dirty="0">
                <a:solidFill>
                  <a:schemeClr val="bg1"/>
                </a:solidFill>
              </a:rPr>
              <a:t>Menggunakan mouse houver (ada perbedaan warna ketika menu disorot mouse)</a:t>
            </a:r>
          </a:p>
        </p:txBody>
      </p:sp>
      <p:cxnSp>
        <p:nvCxnSpPr>
          <p:cNvPr id="7" name="Straight Arrow Connector 6"/>
          <p:cNvCxnSpPr>
            <a:stCxn id="5" idx="1"/>
          </p:cNvCxnSpPr>
          <p:nvPr/>
        </p:nvCxnSpPr>
        <p:spPr>
          <a:xfrm flipH="1" flipV="1">
            <a:off x="6577781" y="3067665"/>
            <a:ext cx="1076631" cy="432448"/>
          </a:xfrm>
          <a:prstGeom prst="straightConnector1">
            <a:avLst/>
          </a:prstGeom>
          <a:ln>
            <a:solidFill>
              <a:srgbClr val="FF0000"/>
            </a:solidFill>
            <a:tailEnd type="triangle"/>
          </a:ln>
        </p:spPr>
        <p:style>
          <a:lnRef idx="3">
            <a:schemeClr val="accent1"/>
          </a:lnRef>
          <a:fillRef idx="0">
            <a:schemeClr val="accent1"/>
          </a:fillRef>
          <a:effectRef idx="2">
            <a:schemeClr val="accent1"/>
          </a:effectRef>
          <a:fontRef idx="minor">
            <a:schemeClr val="tx1"/>
          </a:fontRef>
        </p:style>
      </p:cxnSp>
      <p:cxnSp>
        <p:nvCxnSpPr>
          <p:cNvPr id="9" name="Straight Arrow Connector 8"/>
          <p:cNvCxnSpPr/>
          <p:nvPr/>
        </p:nvCxnSpPr>
        <p:spPr>
          <a:xfrm>
            <a:off x="4763729" y="5265174"/>
            <a:ext cx="2352367" cy="87384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7182463" y="5538853"/>
            <a:ext cx="3436375" cy="646331"/>
          </a:xfrm>
          <a:prstGeom prst="rect">
            <a:avLst/>
          </a:prstGeom>
          <a:solidFill>
            <a:srgbClr val="FFC000"/>
          </a:solidFill>
        </p:spPr>
        <p:txBody>
          <a:bodyPr wrap="square" rtlCol="0">
            <a:spAutoFit/>
          </a:bodyPr>
          <a:lstStyle/>
          <a:p>
            <a:pPr algn="ctr"/>
            <a:r>
              <a:rPr lang="id-ID" dirty="0">
                <a:solidFill>
                  <a:schemeClr val="bg1"/>
                </a:solidFill>
              </a:rPr>
              <a:t>Menambahkan icon / gambar pada menu</a:t>
            </a:r>
          </a:p>
        </p:txBody>
      </p:sp>
    </p:spTree>
    <p:extLst>
      <p:ext uri="{BB962C8B-B14F-4D97-AF65-F5344CB8AC3E}">
        <p14:creationId xmlns:p14="http://schemas.microsoft.com/office/powerpoint/2010/main" val="36423370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1288" y="343949"/>
            <a:ext cx="10571998" cy="970450"/>
          </a:xfrm>
        </p:spPr>
        <p:txBody>
          <a:bodyPr/>
          <a:lstStyle/>
          <a:p>
            <a:r>
              <a:rPr lang="id-ID" dirty="0">
                <a:solidFill>
                  <a:schemeClr val="bg1"/>
                </a:solidFill>
              </a:rPr>
              <a:t>Font and Colouring</a:t>
            </a:r>
          </a:p>
        </p:txBody>
      </p:sp>
      <p:sp>
        <p:nvSpPr>
          <p:cNvPr id="3" name="Content Placeholder 2"/>
          <p:cNvSpPr>
            <a:spLocks noGrp="1"/>
          </p:cNvSpPr>
          <p:nvPr>
            <p:ph idx="1"/>
          </p:nvPr>
        </p:nvSpPr>
        <p:spPr>
          <a:xfrm>
            <a:off x="626983" y="2251784"/>
            <a:ext cx="4623443" cy="4296500"/>
          </a:xfrm>
        </p:spPr>
        <p:txBody>
          <a:bodyPr>
            <a:normAutofit lnSpcReduction="10000"/>
          </a:bodyPr>
          <a:lstStyle/>
          <a:p>
            <a:pPr algn="just"/>
            <a:r>
              <a:rPr lang="id-ID" dirty="0"/>
              <a:t>Membatasi </a:t>
            </a:r>
            <a:r>
              <a:rPr lang="id-ID" i="1" dirty="0"/>
              <a:t>font-style</a:t>
            </a:r>
            <a:r>
              <a:rPr lang="id-ID" dirty="0"/>
              <a:t> dan warna yang digunakan dalam satu halaman web</a:t>
            </a:r>
          </a:p>
          <a:p>
            <a:pPr algn="just"/>
            <a:r>
              <a:rPr lang="id-ID" dirty="0"/>
              <a:t>Jumlah jenis font dalam satu halaman website yang dianjurkan adalah 3, sedangkan warna yang digunakan adalah 4</a:t>
            </a:r>
          </a:p>
          <a:p>
            <a:pPr algn="just"/>
            <a:r>
              <a:rPr lang="id-ID" dirty="0"/>
              <a:t>Teks jangan menggunakan huruf kapital semua</a:t>
            </a:r>
          </a:p>
          <a:p>
            <a:pPr algn="just"/>
            <a:r>
              <a:rPr lang="id-ID" dirty="0"/>
              <a:t>Teks yang bukan link sebaiknya tidak menggunakan warna biru</a:t>
            </a:r>
          </a:p>
          <a:p>
            <a:pPr algn="just"/>
            <a:r>
              <a:rPr lang="id-ID" dirty="0"/>
              <a:t>Warna latar belakang dan warna teks dengan warna yang cukup kontras</a:t>
            </a:r>
          </a:p>
        </p:txBody>
      </p:sp>
      <p:sp>
        <p:nvSpPr>
          <p:cNvPr id="5" name="Arrow: Down 4"/>
          <p:cNvSpPr/>
          <p:nvPr/>
        </p:nvSpPr>
        <p:spPr>
          <a:xfrm>
            <a:off x="7241458" y="2595716"/>
            <a:ext cx="2802194" cy="327414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Tree>
    <p:extLst>
      <p:ext uri="{BB962C8B-B14F-4D97-AF65-F5344CB8AC3E}">
        <p14:creationId xmlns:p14="http://schemas.microsoft.com/office/powerpoint/2010/main" val="24337793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847" t="9228" b="11810"/>
          <a:stretch/>
        </p:blipFill>
        <p:spPr>
          <a:xfrm>
            <a:off x="-103239" y="0"/>
            <a:ext cx="12295239" cy="6858000"/>
          </a:xfrm>
          <a:prstGeom prst="rect">
            <a:avLst/>
          </a:prstGeom>
        </p:spPr>
      </p:pic>
    </p:spTree>
    <p:extLst>
      <p:ext uri="{BB962C8B-B14F-4D97-AF65-F5344CB8AC3E}">
        <p14:creationId xmlns:p14="http://schemas.microsoft.com/office/powerpoint/2010/main" val="36633812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14154" t="8367" r="16410" b="11594"/>
          <a:stretch/>
        </p:blipFill>
        <p:spPr>
          <a:xfrm>
            <a:off x="0" y="0"/>
            <a:ext cx="12192000" cy="7901437"/>
          </a:xfrm>
          <a:prstGeom prst="rect">
            <a:avLst/>
          </a:prstGeom>
        </p:spPr>
      </p:pic>
    </p:spTree>
    <p:extLst>
      <p:ext uri="{BB962C8B-B14F-4D97-AF65-F5344CB8AC3E}">
        <p14:creationId xmlns:p14="http://schemas.microsoft.com/office/powerpoint/2010/main" val="4476545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a:solidFill>
                  <a:schemeClr val="bg1"/>
                </a:solidFill>
              </a:rPr>
              <a:t>Background</a:t>
            </a:r>
          </a:p>
        </p:txBody>
      </p:sp>
      <p:sp>
        <p:nvSpPr>
          <p:cNvPr id="3" name="Content Placeholder 2"/>
          <p:cNvSpPr>
            <a:spLocks noGrp="1"/>
          </p:cNvSpPr>
          <p:nvPr>
            <p:ph idx="1"/>
          </p:nvPr>
        </p:nvSpPr>
        <p:spPr>
          <a:xfrm>
            <a:off x="966196" y="2708984"/>
            <a:ext cx="2942127" cy="2334965"/>
          </a:xfrm>
        </p:spPr>
        <p:txBody>
          <a:bodyPr/>
          <a:lstStyle/>
          <a:p>
            <a:r>
              <a:rPr lang="id-ID" dirty="0"/>
              <a:t>Kontras antara background dan foreground</a:t>
            </a:r>
          </a:p>
          <a:p>
            <a:r>
              <a:rPr lang="id-ID" dirty="0"/>
              <a:t>Tidak meggunakan gambar sebagai background</a:t>
            </a:r>
          </a:p>
        </p:txBody>
      </p:sp>
      <p:pic>
        <p:nvPicPr>
          <p:cNvPr id="4" name="Picture 3"/>
          <p:cNvPicPr>
            <a:picLocks noChangeAspect="1"/>
          </p:cNvPicPr>
          <p:nvPr/>
        </p:nvPicPr>
        <p:blipFill rotWithShape="1">
          <a:blip r:embed="rId2"/>
          <a:srcRect l="14395" t="9228" r="38307" b="12257"/>
          <a:stretch/>
        </p:blipFill>
        <p:spPr>
          <a:xfrm>
            <a:off x="4409769" y="2182761"/>
            <a:ext cx="3871602" cy="3613355"/>
          </a:xfrm>
          <a:prstGeom prst="rect">
            <a:avLst/>
          </a:prstGeom>
        </p:spPr>
      </p:pic>
      <p:pic>
        <p:nvPicPr>
          <p:cNvPr id="1026" name="Picture 2" descr="https://cdn.elegantthemes.com/blog/wp-content/uploads/2015/04/Blinkee.com_.png"/>
          <p:cNvPicPr>
            <a:picLocks noChangeAspect="1" noChangeArrowheads="1"/>
          </p:cNvPicPr>
          <p:nvPr/>
        </p:nvPicPr>
        <p:blipFill rotWithShape="1">
          <a:blip r:embed="rId3">
            <a:extLst>
              <a:ext uri="{28A0092B-C50C-407E-A947-70E740481C1C}">
                <a14:useLocalDpi xmlns:a14="http://schemas.microsoft.com/office/drawing/2010/main" val="0"/>
              </a:ext>
            </a:extLst>
          </a:blip>
          <a:srcRect r="56280"/>
          <a:stretch/>
        </p:blipFill>
        <p:spPr bwMode="auto">
          <a:xfrm>
            <a:off x="8782817" y="2129298"/>
            <a:ext cx="3143428" cy="36668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2919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a:solidFill>
                  <a:schemeClr val="bg1"/>
                </a:solidFill>
              </a:rPr>
              <a:t>Screen Resolution</a:t>
            </a:r>
          </a:p>
        </p:txBody>
      </p:sp>
      <p:sp>
        <p:nvSpPr>
          <p:cNvPr id="3" name="Content Placeholder 2"/>
          <p:cNvSpPr>
            <a:spLocks noGrp="1"/>
          </p:cNvSpPr>
          <p:nvPr>
            <p:ph idx="1"/>
          </p:nvPr>
        </p:nvSpPr>
        <p:spPr>
          <a:xfrm>
            <a:off x="810000" y="2015809"/>
            <a:ext cx="4115961" cy="3636511"/>
          </a:xfrm>
        </p:spPr>
        <p:txBody>
          <a:bodyPr/>
          <a:lstStyle/>
          <a:p>
            <a:r>
              <a:rPr lang="id-ID" dirty="0"/>
              <a:t>Website bersifat responsif menyesuaikan ukuran gadget</a:t>
            </a:r>
          </a:p>
          <a:p>
            <a:r>
              <a:rPr lang="id-ID" dirty="0"/>
              <a:t> Lebar halaman web didefenisikan dengan menggunakan ukuran persentase</a:t>
            </a:r>
          </a:p>
          <a:p>
            <a:r>
              <a:rPr lang="id-ID" dirty="0"/>
              <a:t>Meminimalisir scrolling ke samping</a:t>
            </a:r>
          </a:p>
        </p:txBody>
      </p:sp>
      <p:pic>
        <p:nvPicPr>
          <p:cNvPr id="1026" name="Picture 2" descr="Image result for Responsive web imag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25961" y="2566833"/>
            <a:ext cx="6930512" cy="34652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80722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a:solidFill>
                  <a:sysClr val="windowText" lastClr="000000"/>
                </a:solidFill>
              </a:rPr>
              <a:t>Breadcrumb</a:t>
            </a:r>
          </a:p>
        </p:txBody>
      </p:sp>
      <p:sp>
        <p:nvSpPr>
          <p:cNvPr id="3" name="Content Placeholder 2"/>
          <p:cNvSpPr>
            <a:spLocks noGrp="1"/>
          </p:cNvSpPr>
          <p:nvPr>
            <p:ph idx="1"/>
          </p:nvPr>
        </p:nvSpPr>
        <p:spPr>
          <a:xfrm>
            <a:off x="818712" y="2222287"/>
            <a:ext cx="5006901" cy="3636511"/>
          </a:xfrm>
        </p:spPr>
        <p:txBody>
          <a:bodyPr/>
          <a:lstStyle/>
          <a:p>
            <a:endParaRPr lang="id-ID" dirty="0"/>
          </a:p>
          <a:p>
            <a:endParaRPr lang="id-ID" dirty="0"/>
          </a:p>
        </p:txBody>
      </p:sp>
      <p:sp>
        <p:nvSpPr>
          <p:cNvPr id="5" name="Rectangle 4"/>
          <p:cNvSpPr/>
          <p:nvPr/>
        </p:nvSpPr>
        <p:spPr>
          <a:xfrm>
            <a:off x="818712" y="2448965"/>
            <a:ext cx="11097985" cy="1015663"/>
          </a:xfrm>
          <a:prstGeom prst="rect">
            <a:avLst/>
          </a:prstGeom>
        </p:spPr>
        <p:txBody>
          <a:bodyPr wrap="square">
            <a:spAutoFit/>
          </a:bodyPr>
          <a:lstStyle/>
          <a:p>
            <a:pPr algn="just"/>
            <a:r>
              <a:rPr lang="id-ID" sz="2000" i="1" dirty="0">
                <a:latin typeface="Times New Roman" panose="02020603050405020304" pitchFamily="18" charset="0"/>
              </a:rPr>
              <a:t>Breadcrumb </a:t>
            </a:r>
            <a:r>
              <a:rPr lang="id-ID" sz="2000" dirty="0">
                <a:latin typeface="Times New Roman" panose="02020603050405020304" pitchFamily="18" charset="0"/>
              </a:rPr>
              <a:t>digunakan untuk menginformasikan kepada pengguna mengenai posisi mereka saat ini. Dengan menggunakan </a:t>
            </a:r>
            <a:r>
              <a:rPr lang="id-ID" sz="2000" i="1" dirty="0">
                <a:latin typeface="Times New Roman" panose="02020603050405020304" pitchFamily="18" charset="0"/>
              </a:rPr>
              <a:t>breadcrumb</a:t>
            </a:r>
            <a:r>
              <a:rPr lang="id-ID" sz="2000" dirty="0">
                <a:latin typeface="Times New Roman" panose="02020603050405020304" pitchFamily="18" charset="0"/>
              </a:rPr>
              <a:t>, pengguna juga dapat menelusuri </a:t>
            </a:r>
            <a:r>
              <a:rPr lang="id-ID" sz="2000" i="1" dirty="0">
                <a:latin typeface="Times New Roman" panose="02020603050405020304" pitchFamily="18" charset="0"/>
              </a:rPr>
              <a:t>path </a:t>
            </a:r>
            <a:r>
              <a:rPr lang="id-ID" sz="2000" dirty="0">
                <a:latin typeface="Times New Roman" panose="02020603050405020304" pitchFamily="18" charset="0"/>
              </a:rPr>
              <a:t>yang telah dilaluinya sampai berada di posisi saat ini sehingga pengguna dengan mudah dapat kembali ke halaman sebelumnya. </a:t>
            </a:r>
            <a:endParaRPr lang="id-ID" sz="2000" dirty="0"/>
          </a:p>
        </p:txBody>
      </p:sp>
      <p:pic>
        <p:nvPicPr>
          <p:cNvPr id="2050" name="Picture 2" descr="Image result for breadcrumbs web desig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9794" y="3661076"/>
            <a:ext cx="10795819" cy="28731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62140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just"/>
            <a:r>
              <a:rPr lang="id-ID" dirty="0">
                <a:solidFill>
                  <a:schemeClr val="bg1">
                    <a:lumMod val="95000"/>
                    <a:lumOff val="5000"/>
                  </a:schemeClr>
                </a:solidFill>
              </a:rPr>
              <a:t>White-spacing</a:t>
            </a:r>
          </a:p>
        </p:txBody>
      </p:sp>
      <p:sp>
        <p:nvSpPr>
          <p:cNvPr id="3" name="Content Placeholder 2"/>
          <p:cNvSpPr>
            <a:spLocks noGrp="1"/>
          </p:cNvSpPr>
          <p:nvPr>
            <p:ph idx="1"/>
          </p:nvPr>
        </p:nvSpPr>
        <p:spPr>
          <a:xfrm>
            <a:off x="980945" y="2015810"/>
            <a:ext cx="4564450" cy="3116629"/>
          </a:xfrm>
        </p:spPr>
        <p:txBody>
          <a:bodyPr>
            <a:normAutofit/>
          </a:bodyPr>
          <a:lstStyle/>
          <a:p>
            <a:pPr marL="0" indent="0" algn="just">
              <a:buNone/>
            </a:pPr>
            <a:r>
              <a:rPr lang="id-ID" i="1" dirty="0"/>
              <a:t>White space </a:t>
            </a:r>
            <a:r>
              <a:rPr lang="id-ID" dirty="0"/>
              <a:t>adalah bagian halaman web yang tidak memiliki teks atau ilustrasi apapun. </a:t>
            </a:r>
            <a:r>
              <a:rPr lang="id-ID" i="1" dirty="0"/>
              <a:t>White space </a:t>
            </a:r>
            <a:r>
              <a:rPr lang="id-ID" dirty="0"/>
              <a:t>sangat penting dalam perancangan halaman web karena memudahkan pengguna untuk memproses informasi dengan baik. White Spacing sebaiknya tidak terlalu banyak ataupun terlalu sedikit.</a:t>
            </a:r>
          </a:p>
        </p:txBody>
      </p:sp>
      <p:pic>
        <p:nvPicPr>
          <p:cNvPr id="3074" name="Picture 2" descr="http://cdn.sixrevisions.com/0403-03_imac_whitespac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5999" y="2473010"/>
            <a:ext cx="5238750" cy="3819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03455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0985" y="1238502"/>
            <a:ext cx="5893840" cy="2645912"/>
          </a:xfrm>
        </p:spPr>
        <p:txBody>
          <a:bodyPr/>
          <a:lstStyle/>
          <a:p>
            <a:r>
              <a:rPr lang="id-ID" dirty="0">
                <a:solidFill>
                  <a:schemeClr val="bg1"/>
                </a:solidFill>
              </a:rPr>
              <a:t>Website</a:t>
            </a:r>
          </a:p>
        </p:txBody>
      </p:sp>
      <p:pic>
        <p:nvPicPr>
          <p:cNvPr id="5" name="Picture 4"/>
          <p:cNvPicPr>
            <a:picLocks noChangeAspect="1"/>
          </p:cNvPicPr>
          <p:nvPr/>
        </p:nvPicPr>
        <p:blipFill rotWithShape="1">
          <a:blip r:embed="rId2"/>
          <a:srcRect t="8366" r="1170" b="5786"/>
          <a:stretch/>
        </p:blipFill>
        <p:spPr>
          <a:xfrm>
            <a:off x="8052354" y="1686527"/>
            <a:ext cx="4139646" cy="2693744"/>
          </a:xfrm>
          <a:prstGeom prst="rect">
            <a:avLst/>
          </a:prstGeom>
        </p:spPr>
      </p:pic>
      <p:sp>
        <p:nvSpPr>
          <p:cNvPr id="4" name="Text Placeholder 3"/>
          <p:cNvSpPr>
            <a:spLocks noGrp="1"/>
          </p:cNvSpPr>
          <p:nvPr>
            <p:ph type="body" sz="quarter" idx="16"/>
          </p:nvPr>
        </p:nvSpPr>
        <p:spPr>
          <a:xfrm>
            <a:off x="628151" y="4570300"/>
            <a:ext cx="6347836" cy="1725562"/>
          </a:xfrm>
        </p:spPr>
        <p:txBody>
          <a:bodyPr>
            <a:normAutofit/>
          </a:bodyPr>
          <a:lstStyle/>
          <a:p>
            <a:pPr algn="just"/>
            <a:r>
              <a:rPr lang="id-ID" sz="2000" dirty="0"/>
              <a:t>Website adalah kumpulan dari halaman - halaman situs, yang terangkum dalam sebuah domain atau subdomain, yang tempatnya berada di dalam World Wide Web ( WWW ) di dalam Internet.</a:t>
            </a:r>
          </a:p>
        </p:txBody>
      </p:sp>
      <p:pic>
        <p:nvPicPr>
          <p:cNvPr id="7" name="Picture 6"/>
          <p:cNvPicPr>
            <a:picLocks noChangeAspect="1"/>
          </p:cNvPicPr>
          <p:nvPr/>
        </p:nvPicPr>
        <p:blipFill rotWithShape="1">
          <a:blip r:embed="rId3"/>
          <a:srcRect l="14879" t="9443" r="15927" b="6215"/>
          <a:stretch/>
        </p:blipFill>
        <p:spPr>
          <a:xfrm>
            <a:off x="7316120" y="235611"/>
            <a:ext cx="3573576" cy="2005781"/>
          </a:xfrm>
          <a:prstGeom prst="rect">
            <a:avLst/>
          </a:prstGeom>
        </p:spPr>
      </p:pic>
      <p:pic>
        <p:nvPicPr>
          <p:cNvPr id="8" name="Picture 7"/>
          <p:cNvPicPr>
            <a:picLocks noChangeAspect="1"/>
          </p:cNvPicPr>
          <p:nvPr/>
        </p:nvPicPr>
        <p:blipFill rotWithShape="1">
          <a:blip r:embed="rId4"/>
          <a:srcRect l="5152" t="8151" r="6492" b="4709"/>
          <a:stretch/>
        </p:blipFill>
        <p:spPr>
          <a:xfrm>
            <a:off x="7316120" y="3945536"/>
            <a:ext cx="4241934" cy="2352085"/>
          </a:xfrm>
          <a:prstGeom prst="rect">
            <a:avLst/>
          </a:prstGeom>
        </p:spPr>
      </p:pic>
    </p:spTree>
    <p:extLst>
      <p:ext uri="{BB962C8B-B14F-4D97-AF65-F5344CB8AC3E}">
        <p14:creationId xmlns:p14="http://schemas.microsoft.com/office/powerpoint/2010/main" val="3661803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7733" y="206274"/>
            <a:ext cx="11194026" cy="6401003"/>
          </a:xfrm>
          <a:prstGeom prst="rect">
            <a:avLst/>
          </a:prstGeom>
        </p:spPr>
      </p:pic>
      <p:sp>
        <p:nvSpPr>
          <p:cNvPr id="8" name="Rectangle 7"/>
          <p:cNvSpPr/>
          <p:nvPr/>
        </p:nvSpPr>
        <p:spPr>
          <a:xfrm>
            <a:off x="487733" y="2392148"/>
            <a:ext cx="11216533" cy="923330"/>
          </a:xfrm>
          <a:prstGeom prst="rect">
            <a:avLst/>
          </a:prstGeom>
          <a:noFill/>
        </p:spPr>
        <p:txBody>
          <a:bodyPr wrap="none" lIns="91440" tIns="45720" rIns="91440" bIns="45720">
            <a:spAutoFit/>
          </a:bodyPr>
          <a:lstStyle/>
          <a:p>
            <a:pPr algn="ctr"/>
            <a:r>
              <a:rPr lang="id-ID" sz="54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WHITE SPACING TERLALU BANYAK</a:t>
            </a:r>
            <a:endParaRPr lang="en-US" sz="54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p:txBody>
      </p:sp>
    </p:spTree>
    <p:extLst>
      <p:ext uri="{BB962C8B-B14F-4D97-AF65-F5344CB8AC3E}">
        <p14:creationId xmlns:p14="http://schemas.microsoft.com/office/powerpoint/2010/main" val="6662268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just"/>
            <a:r>
              <a:rPr lang="id-ID" dirty="0">
                <a:solidFill>
                  <a:schemeClr val="bg1">
                    <a:lumMod val="95000"/>
                    <a:lumOff val="5000"/>
                  </a:schemeClr>
                </a:solidFill>
              </a:rPr>
              <a:t>Scrolling</a:t>
            </a:r>
          </a:p>
        </p:txBody>
      </p:sp>
      <p:sp>
        <p:nvSpPr>
          <p:cNvPr id="3" name="Content Placeholder 2"/>
          <p:cNvSpPr>
            <a:spLocks noGrp="1"/>
          </p:cNvSpPr>
          <p:nvPr>
            <p:ph idx="1"/>
          </p:nvPr>
        </p:nvSpPr>
        <p:spPr>
          <a:xfrm>
            <a:off x="612234" y="2207539"/>
            <a:ext cx="4520204" cy="3636511"/>
          </a:xfrm>
        </p:spPr>
        <p:txBody>
          <a:bodyPr/>
          <a:lstStyle/>
          <a:p>
            <a:pPr algn="just"/>
            <a:r>
              <a:rPr lang="id-ID" dirty="0"/>
              <a:t>Pengguna web kebanyakan malas untuk melakukan </a:t>
            </a:r>
            <a:r>
              <a:rPr lang="id-ID" i="1" dirty="0"/>
              <a:t>scrolling </a:t>
            </a:r>
            <a:r>
              <a:rPr lang="id-ID" dirty="0"/>
              <a:t>dan kalaupun mereka melakukan </a:t>
            </a:r>
            <a:r>
              <a:rPr lang="id-ID" i="1" dirty="0"/>
              <a:t>scrolling</a:t>
            </a:r>
            <a:r>
              <a:rPr lang="id-ID" dirty="0"/>
              <a:t>, maka mereka hanya melakukannya sedikit saja (satu atau dua kali </a:t>
            </a:r>
            <a:r>
              <a:rPr lang="id-ID" i="1" dirty="0"/>
              <a:t>scrolling</a:t>
            </a:r>
            <a:r>
              <a:rPr lang="id-ID" dirty="0"/>
              <a:t>). </a:t>
            </a:r>
          </a:p>
          <a:p>
            <a:pPr algn="just"/>
            <a:r>
              <a:rPr lang="id-ID" dirty="0"/>
              <a:t>Ada baiknya apabila terdapat tombol </a:t>
            </a:r>
            <a:r>
              <a:rPr lang="id-ID" i="1" dirty="0"/>
              <a:t>nex</a:t>
            </a:r>
            <a:r>
              <a:rPr lang="id-ID" dirty="0"/>
              <a:t>t dan </a:t>
            </a:r>
            <a:r>
              <a:rPr lang="id-ID" i="1" dirty="0"/>
              <a:t>prev </a:t>
            </a:r>
            <a:r>
              <a:rPr lang="id-ID" dirty="0"/>
              <a:t>yang dapat me-link kehalaman berikutnya. </a:t>
            </a:r>
          </a:p>
        </p:txBody>
      </p:sp>
      <p:pic>
        <p:nvPicPr>
          <p:cNvPr id="4" name="Picture 3"/>
          <p:cNvPicPr>
            <a:picLocks noChangeAspect="1"/>
          </p:cNvPicPr>
          <p:nvPr/>
        </p:nvPicPr>
        <p:blipFill rotWithShape="1">
          <a:blip r:embed="rId2"/>
          <a:srcRect l="53105" t="8582" b="11379"/>
          <a:stretch/>
        </p:blipFill>
        <p:spPr>
          <a:xfrm>
            <a:off x="6582695" y="2207539"/>
            <a:ext cx="4463846" cy="4283451"/>
          </a:xfrm>
          <a:prstGeom prst="rect">
            <a:avLst/>
          </a:prstGeom>
        </p:spPr>
      </p:pic>
      <p:sp>
        <p:nvSpPr>
          <p:cNvPr id="5" name="Rectangle 4"/>
          <p:cNvSpPr/>
          <p:nvPr/>
        </p:nvSpPr>
        <p:spPr>
          <a:xfrm>
            <a:off x="10663084" y="2005781"/>
            <a:ext cx="718914" cy="4704735"/>
          </a:xfrm>
          <a:prstGeom prst="rect">
            <a:avLst/>
          </a:prstGeom>
          <a:noFill/>
          <a:ln w="762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Tree>
    <p:extLst>
      <p:ext uri="{BB962C8B-B14F-4D97-AF65-F5344CB8AC3E}">
        <p14:creationId xmlns:p14="http://schemas.microsoft.com/office/powerpoint/2010/main" val="38472383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srcRect t="8582" r="45685" b="16759"/>
          <a:stretch/>
        </p:blipFill>
        <p:spPr>
          <a:xfrm>
            <a:off x="1458929" y="3797709"/>
            <a:ext cx="4159045" cy="2860724"/>
          </a:xfrm>
          <a:prstGeom prst="rect">
            <a:avLst/>
          </a:prstGeom>
        </p:spPr>
      </p:pic>
      <p:sp>
        <p:nvSpPr>
          <p:cNvPr id="2" name="Title 1"/>
          <p:cNvSpPr>
            <a:spLocks noGrp="1"/>
          </p:cNvSpPr>
          <p:nvPr>
            <p:ph type="title"/>
          </p:nvPr>
        </p:nvSpPr>
        <p:spPr/>
        <p:txBody>
          <a:bodyPr/>
          <a:lstStyle/>
          <a:p>
            <a:r>
              <a:rPr lang="id-ID" dirty="0">
                <a:solidFill>
                  <a:schemeClr val="bg1">
                    <a:lumMod val="95000"/>
                    <a:lumOff val="5000"/>
                  </a:schemeClr>
                </a:solidFill>
              </a:rPr>
              <a:t>Text Image</a:t>
            </a:r>
          </a:p>
        </p:txBody>
      </p:sp>
      <p:sp>
        <p:nvSpPr>
          <p:cNvPr id="3" name="Content Placeholder 2"/>
          <p:cNvSpPr>
            <a:spLocks noGrp="1"/>
          </p:cNvSpPr>
          <p:nvPr>
            <p:ph sz="half" idx="1"/>
          </p:nvPr>
        </p:nvSpPr>
        <p:spPr>
          <a:xfrm>
            <a:off x="505197" y="2146348"/>
            <a:ext cx="6357717" cy="1467463"/>
          </a:xfrm>
        </p:spPr>
        <p:txBody>
          <a:bodyPr>
            <a:normAutofit lnSpcReduction="10000"/>
          </a:bodyPr>
          <a:lstStyle/>
          <a:p>
            <a:pPr marL="0" indent="0" algn="just">
              <a:lnSpc>
                <a:spcPct val="170000"/>
              </a:lnSpc>
              <a:buNone/>
            </a:pPr>
            <a:r>
              <a:rPr lang="id-ID" sz="1400" i="1" dirty="0"/>
              <a:t>Text image </a:t>
            </a:r>
            <a:r>
              <a:rPr lang="id-ID" sz="1400" dirty="0"/>
              <a:t>biasanya digunakan oleh pengembang web untuk membuat tombol. </a:t>
            </a:r>
            <a:r>
              <a:rPr lang="id-ID" sz="1400" i="1" dirty="0"/>
              <a:t>Text image </a:t>
            </a:r>
            <a:r>
              <a:rPr lang="id-ID" sz="1400" dirty="0"/>
              <a:t>biasanya juga digunakan untuk membuat </a:t>
            </a:r>
            <a:r>
              <a:rPr lang="id-ID" sz="1400" i="1" dirty="0"/>
              <a:t>font</a:t>
            </a:r>
            <a:r>
              <a:rPr lang="id-ID" sz="1400" dirty="0"/>
              <a:t>-</a:t>
            </a:r>
            <a:r>
              <a:rPr lang="id-ID" sz="1400" i="1" dirty="0"/>
              <a:t>font </a:t>
            </a:r>
            <a:r>
              <a:rPr lang="id-ID" sz="1400" dirty="0"/>
              <a:t>yang tidak standar di </a:t>
            </a:r>
            <a:r>
              <a:rPr lang="id-ID" sz="1400" i="1" dirty="0"/>
              <a:t>web browser </a:t>
            </a:r>
            <a:r>
              <a:rPr lang="id-ID" sz="1400" dirty="0"/>
              <a:t>sehingga hal-hal yang berkenaan dengan </a:t>
            </a:r>
            <a:r>
              <a:rPr lang="id-ID" sz="1400" i="1" dirty="0"/>
              <a:t>browser compatibility </a:t>
            </a:r>
            <a:r>
              <a:rPr lang="id-ID" sz="1400" dirty="0"/>
              <a:t>dapat diatasi</a:t>
            </a:r>
            <a:r>
              <a:rPr lang="id-ID" sz="800" dirty="0"/>
              <a:t>. </a:t>
            </a:r>
          </a:p>
        </p:txBody>
      </p:sp>
      <p:sp>
        <p:nvSpPr>
          <p:cNvPr id="4" name="Content Placeholder 3"/>
          <p:cNvSpPr>
            <a:spLocks noGrp="1"/>
          </p:cNvSpPr>
          <p:nvPr>
            <p:ph sz="half" idx="2"/>
          </p:nvPr>
        </p:nvSpPr>
        <p:spPr>
          <a:xfrm>
            <a:off x="6862914" y="4018935"/>
            <a:ext cx="5194583" cy="604684"/>
          </a:xfrm>
        </p:spPr>
        <p:txBody>
          <a:bodyPr>
            <a:noAutofit/>
          </a:bodyPr>
          <a:lstStyle/>
          <a:p>
            <a:pPr marL="0" indent="0">
              <a:buNone/>
            </a:pPr>
            <a:endParaRPr lang="id-ID" sz="1600" dirty="0"/>
          </a:p>
          <a:p>
            <a:r>
              <a:rPr lang="id-ID" sz="1600" dirty="0"/>
              <a:t>File gambar dapat menyebabkan pembengkakan ukuran file.  Teks berbasis gambar tidak dapat diakses dengan menggunakan fitur </a:t>
            </a:r>
            <a:r>
              <a:rPr lang="id-ID" sz="1600" i="1" dirty="0"/>
              <a:t>searching</a:t>
            </a:r>
            <a:r>
              <a:rPr lang="id-ID" sz="1600" dirty="0"/>
              <a:t>. </a:t>
            </a:r>
          </a:p>
          <a:p>
            <a:r>
              <a:rPr lang="id-ID" sz="1600" dirty="0"/>
              <a:t>Teks berbasis gambar tidak dapat dipilih sehingga pengguna tidak mungkin melakukan </a:t>
            </a:r>
            <a:r>
              <a:rPr lang="id-ID" sz="1600" i="1" dirty="0"/>
              <a:t>copy and paste</a:t>
            </a:r>
            <a:r>
              <a:rPr lang="id-ID" sz="1600" dirty="0"/>
              <a:t>. </a:t>
            </a:r>
          </a:p>
          <a:p>
            <a:r>
              <a:rPr lang="id-ID" sz="1600" dirty="0"/>
              <a:t>Teks berbasis gambar tidak dapat diubah ukurannya, padahal sebagian pengguna melakukan perubahan ukuran pada </a:t>
            </a:r>
            <a:r>
              <a:rPr lang="id-ID" sz="1600" i="1" dirty="0"/>
              <a:t>browser</a:t>
            </a:r>
            <a:r>
              <a:rPr lang="id-ID" sz="1600" dirty="0"/>
              <a:t>nya agar lebih mudah membaca informasi yang ada di web. </a:t>
            </a:r>
          </a:p>
          <a:p>
            <a:r>
              <a:rPr lang="id-ID" sz="1600" i="1" dirty="0"/>
              <a:t>Screen reader </a:t>
            </a:r>
            <a:r>
              <a:rPr lang="id-ID" sz="1600" dirty="0"/>
              <a:t>tidak dapat membaca teks yang berbasis teks </a:t>
            </a:r>
          </a:p>
          <a:p>
            <a:endParaRPr lang="id-ID" sz="1600" dirty="0"/>
          </a:p>
        </p:txBody>
      </p:sp>
    </p:spTree>
    <p:extLst>
      <p:ext uri="{BB962C8B-B14F-4D97-AF65-F5344CB8AC3E}">
        <p14:creationId xmlns:p14="http://schemas.microsoft.com/office/powerpoint/2010/main" val="35894937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a:t>Iklan</a:t>
            </a:r>
          </a:p>
        </p:txBody>
      </p:sp>
      <p:sp>
        <p:nvSpPr>
          <p:cNvPr id="6" name="Title 1"/>
          <p:cNvSpPr txBox="1">
            <a:spLocks/>
          </p:cNvSpPr>
          <p:nvPr/>
        </p:nvSpPr>
        <p:spPr>
          <a:xfrm>
            <a:off x="810000" y="432439"/>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id-ID" dirty="0">
                <a:solidFill>
                  <a:schemeClr val="bg1">
                    <a:lumMod val="95000"/>
                    <a:lumOff val="5000"/>
                  </a:schemeClr>
                </a:solidFill>
              </a:rPr>
              <a:t>Iklan</a:t>
            </a:r>
          </a:p>
        </p:txBody>
      </p:sp>
      <p:sp>
        <p:nvSpPr>
          <p:cNvPr id="7" name="Content Placeholder 2"/>
          <p:cNvSpPr txBox="1">
            <a:spLocks/>
          </p:cNvSpPr>
          <p:nvPr/>
        </p:nvSpPr>
        <p:spPr>
          <a:xfrm>
            <a:off x="381177" y="2428763"/>
            <a:ext cx="3246926" cy="2962633"/>
          </a:xfrm>
          <a:prstGeom prst="rect">
            <a:avLst/>
          </a:prstGeom>
          <a:effectLst>
            <a:outerShdw blurRad="50800" dir="14400000">
              <a:srgbClr val="000000">
                <a:alpha val="40000"/>
              </a:srgbClr>
            </a:outerShdw>
          </a:effectLst>
        </p:spPr>
        <p:txBody>
          <a:bodyPr vert="horz" lIns="91440" tIns="45720" rIns="91440" bIns="45720" rtlCol="0" anchor="ctr">
            <a:normAutofit/>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r>
              <a:rPr lang="id-ID" dirty="0"/>
              <a:t>Iklan tidak boleh memenuhi ruang website</a:t>
            </a:r>
          </a:p>
          <a:p>
            <a:r>
              <a:rPr lang="id-ID" dirty="0"/>
              <a:t>Iklan tidak boleh lebih banyak dari konten website itu sendiri</a:t>
            </a:r>
          </a:p>
        </p:txBody>
      </p:sp>
      <p:pic>
        <p:nvPicPr>
          <p:cNvPr id="4098" name="Picture 2" descr="http://klikenter.com/wp-content/uploads/2015/09/Cara-Memblokir-Iklan-di-Blog-atau-Website-yang-Mengganggu.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89474" y="2097447"/>
            <a:ext cx="8026767" cy="4509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12083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a:solidFill>
                  <a:schemeClr val="bg1">
                    <a:lumMod val="95000"/>
                    <a:lumOff val="5000"/>
                  </a:schemeClr>
                </a:solidFill>
              </a:rPr>
              <a:t>Link</a:t>
            </a:r>
          </a:p>
        </p:txBody>
      </p:sp>
      <p:sp>
        <p:nvSpPr>
          <p:cNvPr id="3" name="Content Placeholder 2"/>
          <p:cNvSpPr>
            <a:spLocks noGrp="1"/>
          </p:cNvSpPr>
          <p:nvPr>
            <p:ph idx="1"/>
          </p:nvPr>
        </p:nvSpPr>
        <p:spPr>
          <a:xfrm>
            <a:off x="818712" y="2222287"/>
            <a:ext cx="3222346" cy="3636511"/>
          </a:xfrm>
        </p:spPr>
        <p:txBody>
          <a:bodyPr/>
          <a:lstStyle/>
          <a:p>
            <a:r>
              <a:rPr lang="id-ID" dirty="0"/>
              <a:t>Secara default link berwarna biru</a:t>
            </a:r>
          </a:p>
          <a:p>
            <a:r>
              <a:rPr lang="id-ID" dirty="0"/>
              <a:t>Jika link tersebut sudah pernah dikunjungi akan berganti warna menjadi ungu</a:t>
            </a:r>
          </a:p>
        </p:txBody>
      </p:sp>
      <p:pic>
        <p:nvPicPr>
          <p:cNvPr id="4" name="Picture 3"/>
          <p:cNvPicPr>
            <a:picLocks noChangeAspect="1"/>
          </p:cNvPicPr>
          <p:nvPr/>
        </p:nvPicPr>
        <p:blipFill rotWithShape="1">
          <a:blip r:embed="rId2"/>
          <a:srcRect l="12943" t="4708" r="14355" b="4494"/>
          <a:stretch/>
        </p:blipFill>
        <p:spPr>
          <a:xfrm>
            <a:off x="4454013" y="932413"/>
            <a:ext cx="7340940" cy="5154537"/>
          </a:xfrm>
          <a:prstGeom prst="rect">
            <a:avLst/>
          </a:prstGeom>
        </p:spPr>
      </p:pic>
      <p:sp>
        <p:nvSpPr>
          <p:cNvPr id="5" name="Rectangle: Rounded Corners 4"/>
          <p:cNvSpPr/>
          <p:nvPr/>
        </p:nvSpPr>
        <p:spPr>
          <a:xfrm>
            <a:off x="7610171" y="3229897"/>
            <a:ext cx="958645" cy="265036"/>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6" name="Rectangle: Rounded Corners 5"/>
          <p:cNvSpPr/>
          <p:nvPr/>
        </p:nvSpPr>
        <p:spPr>
          <a:xfrm>
            <a:off x="8287950" y="4734623"/>
            <a:ext cx="958645" cy="265036"/>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7" name="Rectangle: Rounded Corners 6"/>
          <p:cNvSpPr/>
          <p:nvPr/>
        </p:nvSpPr>
        <p:spPr>
          <a:xfrm>
            <a:off x="6845716" y="4734623"/>
            <a:ext cx="958645" cy="265036"/>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Tree>
    <p:extLst>
      <p:ext uri="{BB962C8B-B14F-4D97-AF65-F5344CB8AC3E}">
        <p14:creationId xmlns:p14="http://schemas.microsoft.com/office/powerpoint/2010/main" val="18637781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s://veronicaran.files.wordpress.com/2015/12/thank-you.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1237844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20989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a:t>Tugas</a:t>
            </a:r>
          </a:p>
        </p:txBody>
      </p:sp>
      <p:sp>
        <p:nvSpPr>
          <p:cNvPr id="4" name="Content Placeholder 3"/>
          <p:cNvSpPr>
            <a:spLocks noGrp="1"/>
          </p:cNvSpPr>
          <p:nvPr>
            <p:ph idx="1"/>
          </p:nvPr>
        </p:nvSpPr>
        <p:spPr>
          <a:xfrm>
            <a:off x="583419" y="2099261"/>
            <a:ext cx="10554574" cy="4326300"/>
          </a:xfrm>
        </p:spPr>
        <p:txBody>
          <a:bodyPr>
            <a:normAutofit/>
          </a:bodyPr>
          <a:lstStyle/>
          <a:p>
            <a:r>
              <a:rPr lang="id-ID" dirty="0"/>
              <a:t>Buat kelompok beranggotakan 3 orang</a:t>
            </a:r>
          </a:p>
          <a:p>
            <a:r>
              <a:rPr lang="id-ID" dirty="0"/>
              <a:t>Lakukan analisis website dengan membandingkan website sejenis sesuai banyaknya angota kelompok</a:t>
            </a:r>
          </a:p>
          <a:p>
            <a:r>
              <a:rPr lang="id-ID" dirty="0"/>
              <a:t>Analisis meliputi Usability Website (aspek), profil website (3 aspek) dan aspek tambahan sesuai pada slide ini (slide 9 – slide 24)</a:t>
            </a:r>
          </a:p>
          <a:p>
            <a:r>
              <a:rPr lang="id-ID" dirty="0"/>
              <a:t>Dibagian akhir analisis kelompok anda buat perbandingan dari 2 atau 3 website yang sudah kelompok anda dalam bentuk tabel perbandingan</a:t>
            </a:r>
          </a:p>
          <a:p>
            <a:r>
              <a:rPr lang="id-ID" dirty="0"/>
              <a:t>Beri point 1 untuk website yang lebih baik pada masing-masing aspek</a:t>
            </a:r>
          </a:p>
          <a:p>
            <a:r>
              <a:rPr lang="id-ID" dirty="0"/>
              <a:t>Beri kesimpulan pada bagian akhir website</a:t>
            </a:r>
          </a:p>
          <a:p>
            <a:r>
              <a:rPr lang="id-ID" dirty="0"/>
              <a:t>Contoh tabel perbandingan dapat dilihat pada slide setekahnya</a:t>
            </a:r>
          </a:p>
        </p:txBody>
      </p:sp>
      <p:sp>
        <p:nvSpPr>
          <p:cNvPr id="5" name="Title 1"/>
          <p:cNvSpPr txBox="1">
            <a:spLocks/>
          </p:cNvSpPr>
          <p:nvPr/>
        </p:nvSpPr>
        <p:spPr>
          <a:xfrm>
            <a:off x="810000" y="432439"/>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id-ID" dirty="0">
                <a:solidFill>
                  <a:schemeClr val="bg1"/>
                </a:solidFill>
              </a:rPr>
              <a:t>Tugas</a:t>
            </a:r>
          </a:p>
        </p:txBody>
      </p:sp>
    </p:spTree>
    <p:extLst>
      <p:ext uri="{BB962C8B-B14F-4D97-AF65-F5344CB8AC3E}">
        <p14:creationId xmlns:p14="http://schemas.microsoft.com/office/powerpoint/2010/main" val="37022788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a:solidFill>
                  <a:schemeClr val="bg1"/>
                </a:solidFill>
              </a:rPr>
              <a:t>Contoh Perbandingan Website yang di analisis</a:t>
            </a:r>
          </a:p>
        </p:txBody>
      </p:sp>
      <p:graphicFrame>
        <p:nvGraphicFramePr>
          <p:cNvPr id="4" name="Table 3"/>
          <p:cNvGraphicFramePr>
            <a:graphicFrameLocks noGrp="1"/>
          </p:cNvGraphicFramePr>
          <p:nvPr>
            <p:extLst>
              <p:ext uri="{D42A27DB-BD31-4B8C-83A1-F6EECF244321}">
                <p14:modId xmlns:p14="http://schemas.microsoft.com/office/powerpoint/2010/main" val="2555342536"/>
              </p:ext>
            </p:extLst>
          </p:nvPr>
        </p:nvGraphicFramePr>
        <p:xfrm>
          <a:off x="1644667" y="3595321"/>
          <a:ext cx="9783959" cy="3032760"/>
        </p:xfrm>
        <a:graphic>
          <a:graphicData uri="http://schemas.openxmlformats.org/drawingml/2006/table">
            <a:tbl>
              <a:tblPr firstRow="1" bandRow="1">
                <a:tableStyleId>{5C22544A-7EE6-4342-B048-85BDC9FD1C3A}</a:tableStyleId>
              </a:tblPr>
              <a:tblGrid>
                <a:gridCol w="3261320">
                  <a:extLst>
                    <a:ext uri="{9D8B030D-6E8A-4147-A177-3AD203B41FA5}">
                      <a16:colId xmlns:a16="http://schemas.microsoft.com/office/drawing/2014/main" val="26447382"/>
                    </a:ext>
                  </a:extLst>
                </a:gridCol>
                <a:gridCol w="4169162">
                  <a:extLst>
                    <a:ext uri="{9D8B030D-6E8A-4147-A177-3AD203B41FA5}">
                      <a16:colId xmlns:a16="http://schemas.microsoft.com/office/drawing/2014/main" val="2268815699"/>
                    </a:ext>
                  </a:extLst>
                </a:gridCol>
                <a:gridCol w="2353477">
                  <a:extLst>
                    <a:ext uri="{9D8B030D-6E8A-4147-A177-3AD203B41FA5}">
                      <a16:colId xmlns:a16="http://schemas.microsoft.com/office/drawing/2014/main" val="184548345"/>
                    </a:ext>
                  </a:extLst>
                </a:gridCol>
              </a:tblGrid>
              <a:tr h="370840">
                <a:tc>
                  <a:txBody>
                    <a:bodyPr/>
                    <a:lstStyle/>
                    <a:p>
                      <a:pPr algn="ctr"/>
                      <a:r>
                        <a:rPr lang="id-ID" dirty="0">
                          <a:solidFill>
                            <a:schemeClr val="bg1"/>
                          </a:solidFill>
                        </a:rPr>
                        <a:t>Aspek</a:t>
                      </a:r>
                    </a:p>
                  </a:txBody>
                  <a:tcPr/>
                </a:tc>
                <a:tc>
                  <a:txBody>
                    <a:bodyPr/>
                    <a:lstStyle/>
                    <a:p>
                      <a:pPr algn="ctr"/>
                      <a:r>
                        <a:rPr lang="id-ID" dirty="0">
                          <a:solidFill>
                            <a:schemeClr val="bg1"/>
                          </a:solidFill>
                        </a:rPr>
                        <a:t>BNI</a:t>
                      </a:r>
                    </a:p>
                  </a:txBody>
                  <a:tcPr/>
                </a:tc>
                <a:tc>
                  <a:txBody>
                    <a:bodyPr/>
                    <a:lstStyle/>
                    <a:p>
                      <a:pPr algn="ctr"/>
                      <a:r>
                        <a:rPr lang="id-ID" dirty="0">
                          <a:solidFill>
                            <a:schemeClr val="bg1"/>
                          </a:solidFill>
                        </a:rPr>
                        <a:t>BRI</a:t>
                      </a:r>
                    </a:p>
                  </a:txBody>
                  <a:tcPr/>
                </a:tc>
                <a:extLst>
                  <a:ext uri="{0D108BD9-81ED-4DB2-BD59-A6C34878D82A}">
                    <a16:rowId xmlns:a16="http://schemas.microsoft.com/office/drawing/2014/main" val="2510867311"/>
                  </a:ext>
                </a:extLst>
              </a:tr>
              <a:tr h="370840">
                <a:tc>
                  <a:txBody>
                    <a:bodyPr/>
                    <a:lstStyle/>
                    <a:p>
                      <a:r>
                        <a:rPr lang="id-ID" dirty="0"/>
                        <a:t>Learnability</a:t>
                      </a:r>
                    </a:p>
                  </a:txBody>
                  <a:tcPr/>
                </a:tc>
                <a:tc>
                  <a:txBody>
                    <a:bodyPr/>
                    <a:lstStyle/>
                    <a:p>
                      <a:r>
                        <a:rPr lang="id-ID" dirty="0"/>
                        <a:t>Susah dipelajari</a:t>
                      </a:r>
                      <a:endParaRPr lang="id-ID" dirty="0">
                        <a:solidFill>
                          <a:srgbClr val="00B050"/>
                        </a:solidFill>
                      </a:endParaRPr>
                    </a:p>
                  </a:txBody>
                  <a:tcPr/>
                </a:tc>
                <a:tc>
                  <a:txBody>
                    <a:bodyPr/>
                    <a:lstStyle/>
                    <a:p>
                      <a:r>
                        <a:rPr lang="id-ID" dirty="0"/>
                        <a:t>Gampang diakses </a:t>
                      </a:r>
                      <a:r>
                        <a:rPr lang="id-ID" dirty="0">
                          <a:solidFill>
                            <a:srgbClr val="00B050"/>
                          </a:solidFill>
                        </a:rPr>
                        <a:t>(v)</a:t>
                      </a:r>
                      <a:endParaRPr lang="id-ID" dirty="0"/>
                    </a:p>
                  </a:txBody>
                  <a:tcPr/>
                </a:tc>
                <a:extLst>
                  <a:ext uri="{0D108BD9-81ED-4DB2-BD59-A6C34878D82A}">
                    <a16:rowId xmlns:a16="http://schemas.microsoft.com/office/drawing/2014/main" val="906487285"/>
                  </a:ext>
                </a:extLst>
              </a:tr>
              <a:tr h="370840">
                <a:tc>
                  <a:txBody>
                    <a:bodyPr/>
                    <a:lstStyle/>
                    <a:p>
                      <a:r>
                        <a:rPr lang="id-ID" dirty="0"/>
                        <a:t>Banner</a:t>
                      </a:r>
                    </a:p>
                  </a:txBody>
                  <a:tcPr/>
                </a:tc>
                <a:tc>
                  <a:txBody>
                    <a:bodyPr/>
                    <a:lstStyle/>
                    <a:p>
                      <a:r>
                        <a:rPr lang="id-ID" dirty="0"/>
                        <a:t>Sesuai ketentuan </a:t>
                      </a:r>
                      <a:r>
                        <a:rPr lang="id-ID" dirty="0">
                          <a:solidFill>
                            <a:srgbClr val="00B050"/>
                          </a:solidFill>
                        </a:rPr>
                        <a:t>(v)</a:t>
                      </a:r>
                      <a:endParaRPr lang="id-ID" dirty="0"/>
                    </a:p>
                  </a:txBody>
                  <a:tcPr/>
                </a:tc>
                <a:tc>
                  <a:txBody>
                    <a:bodyPr/>
                    <a:lstStyle/>
                    <a:p>
                      <a:r>
                        <a:rPr lang="id-ID" dirty="0"/>
                        <a:t>Logo tidak berada di kiri</a:t>
                      </a:r>
                    </a:p>
                  </a:txBody>
                  <a:tcPr/>
                </a:tc>
                <a:extLst>
                  <a:ext uri="{0D108BD9-81ED-4DB2-BD59-A6C34878D82A}">
                    <a16:rowId xmlns:a16="http://schemas.microsoft.com/office/drawing/2014/main" val="2617056875"/>
                  </a:ext>
                </a:extLst>
              </a:tr>
              <a:tr h="370840">
                <a:tc>
                  <a:txBody>
                    <a:bodyPr/>
                    <a:lstStyle/>
                    <a:p>
                      <a:r>
                        <a:rPr lang="id-ID" dirty="0"/>
                        <a:t>Link</a:t>
                      </a:r>
                    </a:p>
                  </a:txBody>
                  <a:tcPr/>
                </a:tc>
                <a:tc>
                  <a:txBody>
                    <a:bodyPr/>
                    <a:lstStyle/>
                    <a:p>
                      <a:r>
                        <a:rPr lang="id-ID" dirty="0"/>
                        <a:t>Tidak ada feedback untuk link yang dikunjungi</a:t>
                      </a:r>
                    </a:p>
                  </a:txBody>
                  <a:tcPr/>
                </a:tc>
                <a:tc>
                  <a:txBody>
                    <a:bodyPr/>
                    <a:lstStyle/>
                    <a:p>
                      <a:r>
                        <a:rPr lang="id-ID" dirty="0"/>
                        <a:t>Ada Feedback </a:t>
                      </a:r>
                      <a:r>
                        <a:rPr lang="id-ID" dirty="0">
                          <a:solidFill>
                            <a:srgbClr val="00B050"/>
                          </a:solidFill>
                        </a:rPr>
                        <a:t>(v)</a:t>
                      </a:r>
                      <a:endParaRPr lang="id-ID" dirty="0"/>
                    </a:p>
                  </a:txBody>
                  <a:tcPr/>
                </a:tc>
                <a:extLst>
                  <a:ext uri="{0D108BD9-81ED-4DB2-BD59-A6C34878D82A}">
                    <a16:rowId xmlns:a16="http://schemas.microsoft.com/office/drawing/2014/main" val="1198338100"/>
                  </a:ext>
                </a:extLst>
              </a:tr>
              <a:tr h="370840">
                <a:tc>
                  <a:txBody>
                    <a:bodyPr/>
                    <a:lstStyle/>
                    <a:p>
                      <a:r>
                        <a:rPr lang="id-ID" dirty="0"/>
                        <a:t>Dst</a:t>
                      </a:r>
                    </a:p>
                  </a:txBody>
                  <a:tcPr/>
                </a:tc>
                <a:tc>
                  <a:txBody>
                    <a:bodyPr/>
                    <a:lstStyle/>
                    <a:p>
                      <a:endParaRPr lang="id-ID"/>
                    </a:p>
                  </a:txBody>
                  <a:tcPr/>
                </a:tc>
                <a:tc>
                  <a:txBody>
                    <a:bodyPr/>
                    <a:lstStyle/>
                    <a:p>
                      <a:endParaRPr lang="id-ID" dirty="0"/>
                    </a:p>
                  </a:txBody>
                  <a:tcPr/>
                </a:tc>
                <a:extLst>
                  <a:ext uri="{0D108BD9-81ED-4DB2-BD59-A6C34878D82A}">
                    <a16:rowId xmlns:a16="http://schemas.microsoft.com/office/drawing/2014/main" val="3729084287"/>
                  </a:ext>
                </a:extLst>
              </a:tr>
              <a:tr h="370840">
                <a:tc>
                  <a:txBody>
                    <a:bodyPr/>
                    <a:lstStyle/>
                    <a:p>
                      <a:r>
                        <a:rPr lang="id-ID" dirty="0"/>
                        <a:t>Point</a:t>
                      </a:r>
                    </a:p>
                  </a:txBody>
                  <a:tcPr>
                    <a:solidFill>
                      <a:srgbClr val="FFFF00"/>
                    </a:solidFill>
                  </a:tcPr>
                </a:tc>
                <a:tc>
                  <a:txBody>
                    <a:bodyPr/>
                    <a:lstStyle/>
                    <a:p>
                      <a:pPr algn="ctr"/>
                      <a:r>
                        <a:rPr lang="id-ID" dirty="0"/>
                        <a:t>1</a:t>
                      </a:r>
                    </a:p>
                  </a:txBody>
                  <a:tcPr>
                    <a:solidFill>
                      <a:srgbClr val="FFFF00"/>
                    </a:solidFill>
                  </a:tcPr>
                </a:tc>
                <a:tc>
                  <a:txBody>
                    <a:bodyPr/>
                    <a:lstStyle/>
                    <a:p>
                      <a:pPr algn="ctr"/>
                      <a:r>
                        <a:rPr lang="id-ID" dirty="0"/>
                        <a:t>2</a:t>
                      </a:r>
                    </a:p>
                  </a:txBody>
                  <a:tcPr>
                    <a:solidFill>
                      <a:srgbClr val="FFFF00"/>
                    </a:solidFill>
                  </a:tcPr>
                </a:tc>
                <a:extLst>
                  <a:ext uri="{0D108BD9-81ED-4DB2-BD59-A6C34878D82A}">
                    <a16:rowId xmlns:a16="http://schemas.microsoft.com/office/drawing/2014/main" val="2303619272"/>
                  </a:ext>
                </a:extLst>
              </a:tr>
            </a:tbl>
          </a:graphicData>
        </a:graphic>
      </p:graphicFrame>
      <p:sp>
        <p:nvSpPr>
          <p:cNvPr id="5" name="Rectangle 4"/>
          <p:cNvSpPr/>
          <p:nvPr/>
        </p:nvSpPr>
        <p:spPr>
          <a:xfrm>
            <a:off x="1099810" y="2331904"/>
            <a:ext cx="9961381" cy="523220"/>
          </a:xfrm>
          <a:prstGeom prst="rect">
            <a:avLst/>
          </a:prstGeom>
          <a:noFill/>
        </p:spPr>
        <p:txBody>
          <a:bodyPr wrap="none" lIns="91440" tIns="45720" rIns="91440" bIns="45720">
            <a:spAutoFit/>
          </a:bodyPr>
          <a:lstStyle/>
          <a:p>
            <a:pPr algn="ctr"/>
            <a:r>
              <a:rPr lang="id-ID" sz="2800" b="0" cap="none" spc="0" dirty="0">
                <a:ln w="0"/>
                <a:solidFill>
                  <a:schemeClr val="tx1"/>
                </a:solidFill>
                <a:effectLst>
                  <a:outerShdw blurRad="38100" dist="19050" dir="2700000" algn="tl" rotWithShape="0">
                    <a:schemeClr val="dk1">
                      <a:alpha val="40000"/>
                    </a:schemeClr>
                  </a:outerShdw>
                </a:effectLst>
              </a:rPr>
              <a:t>1. Lakukan analisis perpoint dari masing- masing website</a:t>
            </a:r>
            <a:endParaRPr lang="en-US" sz="2800" b="0" cap="none" spc="0" dirty="0">
              <a:ln w="0"/>
              <a:solidFill>
                <a:schemeClr val="tx1"/>
              </a:solidFill>
              <a:effectLst>
                <a:outerShdw blurRad="38100" dist="19050" dir="2700000" algn="tl" rotWithShape="0">
                  <a:schemeClr val="dk1">
                    <a:alpha val="40000"/>
                  </a:schemeClr>
                </a:outerShdw>
              </a:effectLst>
            </a:endParaRPr>
          </a:p>
        </p:txBody>
      </p:sp>
      <p:sp>
        <p:nvSpPr>
          <p:cNvPr id="6" name="Rectangle 5"/>
          <p:cNvSpPr/>
          <p:nvPr/>
        </p:nvSpPr>
        <p:spPr>
          <a:xfrm>
            <a:off x="1099810" y="2855124"/>
            <a:ext cx="7253910" cy="523220"/>
          </a:xfrm>
          <a:prstGeom prst="rect">
            <a:avLst/>
          </a:prstGeom>
          <a:noFill/>
        </p:spPr>
        <p:txBody>
          <a:bodyPr wrap="none" lIns="91440" tIns="45720" rIns="91440" bIns="45720">
            <a:spAutoFit/>
          </a:bodyPr>
          <a:lstStyle/>
          <a:p>
            <a:pPr algn="ctr"/>
            <a:r>
              <a:rPr lang="id-ID" sz="2800" b="0" cap="none" spc="0" dirty="0">
                <a:ln w="0"/>
                <a:solidFill>
                  <a:schemeClr val="tx1"/>
                </a:solidFill>
                <a:effectLst>
                  <a:outerShdw blurRad="38100" dist="19050" dir="2700000" algn="tl" rotWithShape="0">
                    <a:schemeClr val="dk1">
                      <a:alpha val="40000"/>
                    </a:schemeClr>
                  </a:outerShdw>
                </a:effectLst>
              </a:rPr>
              <a:t>2. Buat Tabel Rangkuman Perbandingan</a:t>
            </a:r>
            <a:endParaRPr lang="en-US" sz="28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6632349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just"/>
            <a:r>
              <a:rPr lang="id-ID" sz="2400" dirty="0">
                <a:solidFill>
                  <a:schemeClr val="bg1"/>
                </a:solidFill>
              </a:rPr>
              <a:t>The </a:t>
            </a:r>
            <a:r>
              <a:rPr lang="en-US" sz="2400" dirty="0">
                <a:solidFill>
                  <a:schemeClr val="bg1"/>
                </a:solidFill>
              </a:rPr>
              <a:t>ease of use of a website. Some broad goals of usability are the presentation of information and choices in a clear and concise way, a lack of ambiguity and the placement of important items in appropriate areas</a:t>
            </a:r>
            <a:r>
              <a:rPr lang="id-ID" sz="2400" dirty="0">
                <a:solidFill>
                  <a:schemeClr val="bg1"/>
                </a:solidFill>
              </a:rPr>
              <a:t> – Jacob Nielsen</a:t>
            </a:r>
          </a:p>
        </p:txBody>
      </p:sp>
      <p:sp>
        <p:nvSpPr>
          <p:cNvPr id="4" name="Text Placeholder 3"/>
          <p:cNvSpPr>
            <a:spLocks noGrp="1"/>
          </p:cNvSpPr>
          <p:nvPr>
            <p:ph type="body" sz="quarter" idx="16"/>
          </p:nvPr>
        </p:nvSpPr>
        <p:spPr>
          <a:xfrm>
            <a:off x="7831393" y="1567940"/>
            <a:ext cx="4041058" cy="1987036"/>
          </a:xfrm>
        </p:spPr>
        <p:txBody>
          <a:bodyPr>
            <a:normAutofit/>
          </a:bodyPr>
          <a:lstStyle/>
          <a:p>
            <a:pPr algn="ctr"/>
            <a:r>
              <a:rPr lang="id-ID" sz="4800" dirty="0">
                <a:ln w="0"/>
                <a:solidFill>
                  <a:schemeClr val="accent1"/>
                </a:solidFill>
                <a:effectLst>
                  <a:outerShdw blurRad="38100" dist="25400" dir="5400000" algn="ctr" rotWithShape="0">
                    <a:srgbClr val="6E747A">
                      <a:alpha val="43000"/>
                    </a:srgbClr>
                  </a:outerShdw>
                </a:effectLst>
                <a:latin typeface="Showcard Gothic" panose="04020904020102020604" pitchFamily="82" charset="0"/>
              </a:rPr>
              <a:t>Web </a:t>
            </a:r>
          </a:p>
          <a:p>
            <a:pPr algn="ctr"/>
            <a:r>
              <a:rPr lang="id-ID" sz="4800" dirty="0">
                <a:ln w="0"/>
                <a:solidFill>
                  <a:schemeClr val="accent1"/>
                </a:solidFill>
                <a:effectLst>
                  <a:outerShdw blurRad="38100" dist="25400" dir="5400000" algn="ctr" rotWithShape="0">
                    <a:srgbClr val="6E747A">
                      <a:alpha val="43000"/>
                    </a:srgbClr>
                  </a:outerShdw>
                </a:effectLst>
                <a:latin typeface="Showcard Gothic" panose="04020904020102020604" pitchFamily="82" charset="0"/>
              </a:rPr>
              <a:t>Usability</a:t>
            </a:r>
          </a:p>
        </p:txBody>
      </p:sp>
    </p:spTree>
    <p:extLst>
      <p:ext uri="{BB962C8B-B14F-4D97-AF65-F5344CB8AC3E}">
        <p14:creationId xmlns:p14="http://schemas.microsoft.com/office/powerpoint/2010/main" val="5537180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id-ID" dirty="0">
                <a:solidFill>
                  <a:schemeClr val="bg1"/>
                </a:solidFill>
              </a:rPr>
              <a:t>Usability Website </a:t>
            </a:r>
          </a:p>
        </p:txBody>
      </p:sp>
      <p:sp>
        <p:nvSpPr>
          <p:cNvPr id="11" name="Content Placeholder 10"/>
          <p:cNvSpPr>
            <a:spLocks noGrp="1"/>
          </p:cNvSpPr>
          <p:nvPr>
            <p:ph idx="1"/>
          </p:nvPr>
        </p:nvSpPr>
        <p:spPr>
          <a:xfrm>
            <a:off x="818712" y="2414016"/>
            <a:ext cx="10554574" cy="3636511"/>
          </a:xfrm>
        </p:spPr>
        <p:txBody>
          <a:bodyPr/>
          <a:lstStyle/>
          <a:p>
            <a:r>
              <a:rPr lang="id-ID" dirty="0"/>
              <a:t>Learnability menjelaskan tingkat kemudahan pengguna untuk memenuhi task-task dasar ketika pertama kali mereka melihat/menggunakan hasil perancangan. </a:t>
            </a:r>
          </a:p>
          <a:p>
            <a:r>
              <a:rPr lang="id-ID" dirty="0"/>
              <a:t>Efficiency menjelaskan tingkat kecepatan pengguna dalam menyelesaikan task-task setelah mereka mempelajari hasil perancangan.</a:t>
            </a:r>
          </a:p>
          <a:p>
            <a:r>
              <a:rPr lang="id-ID" dirty="0"/>
              <a:t>Memorability menjelaskan tingkat kemudahan pengguna dalam menggunakan rancangan dengan baik, setelah beberapa lama tidak menggunakannya.</a:t>
            </a:r>
          </a:p>
          <a:p>
            <a:r>
              <a:rPr lang="id-ID" dirty="0"/>
              <a:t>Errors menjelaskan jumlah error yang dilakukan oleh pengguna, tingkat kejengkelan terhadap error dan cara memperbaiki error. </a:t>
            </a:r>
          </a:p>
          <a:p>
            <a:r>
              <a:rPr lang="id-ID" dirty="0"/>
              <a:t>Satisfaction menjelaskan tingkat kepuasan pengguna dalam menggunakan rancangan. Sebuah web dengan usability yang buruk akan ditinggalkan oleh penggunanya.</a:t>
            </a:r>
          </a:p>
        </p:txBody>
      </p:sp>
    </p:spTree>
    <p:extLst>
      <p:ext uri="{BB962C8B-B14F-4D97-AF65-F5344CB8AC3E}">
        <p14:creationId xmlns:p14="http://schemas.microsoft.com/office/powerpoint/2010/main" val="3783684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2576" y="683162"/>
            <a:ext cx="10571998" cy="970450"/>
          </a:xfrm>
        </p:spPr>
        <p:txBody>
          <a:bodyPr/>
          <a:lstStyle/>
          <a:p>
            <a:r>
              <a:rPr lang="id-ID" dirty="0">
                <a:solidFill>
                  <a:schemeClr val="bg1"/>
                </a:solidFill>
              </a:rPr>
              <a:t>Beberapa kondisi yang membuat pengguna meninggalkan suatu Web</a:t>
            </a:r>
          </a:p>
        </p:txBody>
      </p:sp>
      <p:sp>
        <p:nvSpPr>
          <p:cNvPr id="3" name="Content Placeholder 2"/>
          <p:cNvSpPr>
            <a:spLocks noGrp="1"/>
          </p:cNvSpPr>
          <p:nvPr>
            <p:ph idx="1"/>
          </p:nvPr>
        </p:nvSpPr>
        <p:spPr>
          <a:xfrm>
            <a:off x="810000" y="2271252"/>
            <a:ext cx="10554574" cy="4015250"/>
          </a:xfrm>
        </p:spPr>
        <p:txBody>
          <a:bodyPr>
            <a:normAutofit/>
          </a:bodyPr>
          <a:lstStyle/>
          <a:p>
            <a:r>
              <a:rPr lang="id-ID" sz="2400" dirty="0"/>
              <a:t>Web sulit digunakan</a:t>
            </a:r>
          </a:p>
          <a:p>
            <a:r>
              <a:rPr lang="id-ID" sz="2400" dirty="0"/>
              <a:t>Homepage tidak menjelaskan tentang apa yang ditawarkan oleh perusahaan dan apa saja yang dapat dilakukan oleh pengguna pada web tersebut.</a:t>
            </a:r>
          </a:p>
          <a:p>
            <a:r>
              <a:rPr lang="id-ID" sz="2400" dirty="0"/>
              <a:t>Pengguna mendapatkan adanya kesalahan pada web. </a:t>
            </a:r>
          </a:p>
          <a:p>
            <a:r>
              <a:rPr lang="id-ID" sz="2400" dirty="0"/>
              <a:t>Informasi web sulit dibaca dan tidak mampu menjawab pertanyaan-pertanyaan pengguna. </a:t>
            </a:r>
          </a:p>
        </p:txBody>
      </p:sp>
    </p:spTree>
    <p:extLst>
      <p:ext uri="{BB962C8B-B14F-4D97-AF65-F5344CB8AC3E}">
        <p14:creationId xmlns:p14="http://schemas.microsoft.com/office/powerpoint/2010/main" val="38329322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id-ID" sz="3600" dirty="0">
                <a:solidFill>
                  <a:schemeClr val="bg1"/>
                </a:solidFill>
              </a:rPr>
              <a:t>Poin penting dalam mendesain dan membangun sebuah website</a:t>
            </a:r>
          </a:p>
        </p:txBody>
      </p:sp>
      <p:sp>
        <p:nvSpPr>
          <p:cNvPr id="5" name="Content Placeholder 4"/>
          <p:cNvSpPr>
            <a:spLocks noGrp="1"/>
          </p:cNvSpPr>
          <p:nvPr>
            <p:ph sz="half" idx="1"/>
          </p:nvPr>
        </p:nvSpPr>
        <p:spPr/>
        <p:txBody>
          <a:bodyPr>
            <a:normAutofit fontScale="92500"/>
          </a:bodyPr>
          <a:lstStyle/>
          <a:p>
            <a:r>
              <a:rPr lang="en-US" sz="2400" dirty="0"/>
              <a:t>Nothing to Hide </a:t>
            </a:r>
            <a:endParaRPr lang="id-ID" sz="2400" dirty="0"/>
          </a:p>
          <a:p>
            <a:r>
              <a:rPr lang="en-US" sz="2400" dirty="0"/>
              <a:t>The Web User Experience </a:t>
            </a:r>
            <a:endParaRPr lang="id-ID" sz="2400" dirty="0"/>
          </a:p>
          <a:p>
            <a:r>
              <a:rPr lang="en-US" sz="2400" dirty="0"/>
              <a:t>Revisiting Early Web Usability Findings </a:t>
            </a:r>
            <a:endParaRPr lang="id-ID" sz="2400" dirty="0"/>
          </a:p>
          <a:p>
            <a:r>
              <a:rPr lang="en-US" sz="2400" dirty="0"/>
              <a:t>Prioritizing Your Usability Problems </a:t>
            </a:r>
            <a:endParaRPr lang="id-ID" sz="2400" dirty="0"/>
          </a:p>
          <a:p>
            <a:r>
              <a:rPr lang="en-US" sz="2400" dirty="0"/>
              <a:t>Search </a:t>
            </a:r>
            <a:endParaRPr lang="id-ID" sz="2400" dirty="0"/>
          </a:p>
          <a:p>
            <a:r>
              <a:rPr lang="en-US" sz="2400" dirty="0"/>
              <a:t>Navigation and Information Architecture </a:t>
            </a:r>
            <a:endParaRPr lang="id-ID" sz="2400" dirty="0"/>
          </a:p>
        </p:txBody>
      </p:sp>
      <p:sp>
        <p:nvSpPr>
          <p:cNvPr id="6" name="Content Placeholder 5"/>
          <p:cNvSpPr>
            <a:spLocks noGrp="1"/>
          </p:cNvSpPr>
          <p:nvPr>
            <p:ph sz="half" idx="2"/>
          </p:nvPr>
        </p:nvSpPr>
        <p:spPr/>
        <p:txBody>
          <a:bodyPr>
            <a:noAutofit/>
          </a:bodyPr>
          <a:lstStyle/>
          <a:p>
            <a:r>
              <a:rPr lang="en-US" sz="2200" dirty="0"/>
              <a:t>Readability &amp; Legibility </a:t>
            </a:r>
            <a:endParaRPr lang="id-ID" sz="2200" dirty="0"/>
          </a:p>
          <a:p>
            <a:r>
              <a:rPr lang="en-US" sz="2200" dirty="0"/>
              <a:t>Writing for the Web </a:t>
            </a:r>
            <a:endParaRPr lang="id-ID" sz="2200" dirty="0"/>
          </a:p>
          <a:p>
            <a:r>
              <a:rPr lang="en-US" sz="2200" dirty="0"/>
              <a:t>Providing Good Product Information</a:t>
            </a:r>
            <a:endParaRPr lang="id-ID" sz="2200" dirty="0"/>
          </a:p>
          <a:p>
            <a:r>
              <a:rPr lang="en-US" sz="2200" dirty="0"/>
              <a:t>Presenting Page Elements </a:t>
            </a:r>
            <a:endParaRPr lang="id-ID" sz="2200" dirty="0"/>
          </a:p>
          <a:p>
            <a:r>
              <a:rPr lang="en-US" sz="2200" dirty="0"/>
              <a:t>Balancing Technology with People's Needs</a:t>
            </a:r>
            <a:endParaRPr lang="id-ID" sz="2200" dirty="0"/>
          </a:p>
          <a:p>
            <a:r>
              <a:rPr lang="en-US" sz="2200" dirty="0"/>
              <a:t>Design That Works </a:t>
            </a:r>
            <a:endParaRPr lang="id-ID" sz="2200" dirty="0"/>
          </a:p>
        </p:txBody>
      </p:sp>
    </p:spTree>
    <p:extLst>
      <p:ext uri="{BB962C8B-B14F-4D97-AF65-F5344CB8AC3E}">
        <p14:creationId xmlns:p14="http://schemas.microsoft.com/office/powerpoint/2010/main" val="12294132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a:solidFill>
                  <a:schemeClr val="bg1"/>
                </a:solidFill>
              </a:rPr>
              <a:t>Analisis Website</a:t>
            </a:r>
          </a:p>
        </p:txBody>
      </p:sp>
      <p:sp>
        <p:nvSpPr>
          <p:cNvPr id="5" name="Text Placeholder 4"/>
          <p:cNvSpPr>
            <a:spLocks noGrp="1"/>
          </p:cNvSpPr>
          <p:nvPr>
            <p:ph type="body" idx="1"/>
          </p:nvPr>
        </p:nvSpPr>
        <p:spPr>
          <a:xfrm>
            <a:off x="0" y="2539870"/>
            <a:ext cx="5189857" cy="576262"/>
          </a:xfrm>
        </p:spPr>
        <p:txBody>
          <a:bodyPr/>
          <a:lstStyle/>
          <a:p>
            <a:r>
              <a:rPr lang="id-ID" dirty="0"/>
              <a:t>Profile Website yang meliputi :</a:t>
            </a:r>
          </a:p>
          <a:p>
            <a:endParaRPr lang="id-ID" dirty="0"/>
          </a:p>
        </p:txBody>
      </p:sp>
      <p:sp>
        <p:nvSpPr>
          <p:cNvPr id="3" name="Content Placeholder 2"/>
          <p:cNvSpPr>
            <a:spLocks noGrp="1"/>
          </p:cNvSpPr>
          <p:nvPr>
            <p:ph sz="half" idx="2"/>
          </p:nvPr>
        </p:nvSpPr>
        <p:spPr>
          <a:xfrm>
            <a:off x="810000" y="2880264"/>
            <a:ext cx="5189856" cy="3109913"/>
          </a:xfrm>
        </p:spPr>
        <p:txBody>
          <a:bodyPr/>
          <a:lstStyle/>
          <a:p>
            <a:r>
              <a:rPr lang="id-ID" dirty="0"/>
              <a:t>Nama Website</a:t>
            </a:r>
          </a:p>
          <a:p>
            <a:r>
              <a:rPr lang="id-ID" dirty="0"/>
              <a:t>Ruang lingkup utama</a:t>
            </a:r>
          </a:p>
          <a:p>
            <a:r>
              <a:rPr lang="id-ID" dirty="0"/>
              <a:t>Tujuan umum website</a:t>
            </a:r>
          </a:p>
          <a:p>
            <a:endParaRPr lang="id-ID" dirty="0"/>
          </a:p>
        </p:txBody>
      </p:sp>
      <p:sp>
        <p:nvSpPr>
          <p:cNvPr id="6" name="Text Placeholder 5"/>
          <p:cNvSpPr>
            <a:spLocks noGrp="1"/>
          </p:cNvSpPr>
          <p:nvPr>
            <p:ph type="body" sz="quarter" idx="3"/>
          </p:nvPr>
        </p:nvSpPr>
        <p:spPr>
          <a:xfrm>
            <a:off x="4919053" y="2452600"/>
            <a:ext cx="5194583" cy="576262"/>
          </a:xfrm>
        </p:spPr>
        <p:txBody>
          <a:bodyPr/>
          <a:lstStyle/>
          <a:p>
            <a:r>
              <a:rPr lang="id-ID" dirty="0"/>
              <a:t>Desain Layar meliputi :</a:t>
            </a:r>
          </a:p>
          <a:p>
            <a:endParaRPr lang="id-ID" dirty="0"/>
          </a:p>
        </p:txBody>
      </p:sp>
      <p:sp>
        <p:nvSpPr>
          <p:cNvPr id="7" name="Content Placeholder 6"/>
          <p:cNvSpPr>
            <a:spLocks noGrp="1"/>
          </p:cNvSpPr>
          <p:nvPr>
            <p:ph sz="quarter" idx="4"/>
          </p:nvPr>
        </p:nvSpPr>
        <p:spPr>
          <a:xfrm>
            <a:off x="6092242" y="2740731"/>
            <a:ext cx="5194583" cy="3704314"/>
          </a:xfrm>
        </p:spPr>
        <p:txBody>
          <a:bodyPr>
            <a:normAutofit/>
          </a:bodyPr>
          <a:lstStyle/>
          <a:p>
            <a:r>
              <a:rPr lang="id-ID" dirty="0"/>
              <a:t>Warna</a:t>
            </a:r>
          </a:p>
          <a:p>
            <a:r>
              <a:rPr lang="id-ID" dirty="0"/>
              <a:t>Penggunaan 3D / Flash</a:t>
            </a:r>
          </a:p>
          <a:p>
            <a:r>
              <a:rPr lang="id-ID" dirty="0"/>
              <a:t>Ikon</a:t>
            </a:r>
          </a:p>
          <a:p>
            <a:r>
              <a:rPr lang="id-ID" dirty="0"/>
              <a:t>Typografi</a:t>
            </a:r>
          </a:p>
          <a:p>
            <a:r>
              <a:rPr lang="id-ID" dirty="0"/>
              <a:t>Layout</a:t>
            </a:r>
          </a:p>
          <a:p>
            <a:r>
              <a:rPr lang="id-ID" dirty="0"/>
              <a:t>Informasi yang tidak relevan</a:t>
            </a:r>
          </a:p>
          <a:p>
            <a:r>
              <a:rPr lang="id-ID" dirty="0"/>
              <a:t>Page Scrolling</a:t>
            </a:r>
          </a:p>
          <a:p>
            <a:r>
              <a:rPr lang="id-ID" dirty="0"/>
              <a:t>Navigasi</a:t>
            </a:r>
          </a:p>
          <a:p>
            <a:r>
              <a:rPr lang="id-ID" dirty="0"/>
              <a:t>Informasi yang telah usang</a:t>
            </a:r>
          </a:p>
        </p:txBody>
      </p:sp>
    </p:spTree>
    <p:extLst>
      <p:ext uri="{BB962C8B-B14F-4D97-AF65-F5344CB8AC3E}">
        <p14:creationId xmlns:p14="http://schemas.microsoft.com/office/powerpoint/2010/main" val="18233472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a:solidFill>
                  <a:schemeClr val="bg1"/>
                </a:solidFill>
              </a:rPr>
              <a:t>Web</a:t>
            </a:r>
            <a:r>
              <a:rPr lang="id-ID" dirty="0"/>
              <a:t> </a:t>
            </a:r>
            <a:r>
              <a:rPr lang="id-ID" dirty="0">
                <a:solidFill>
                  <a:schemeClr val="bg1"/>
                </a:solidFill>
              </a:rPr>
              <a:t>Design</a:t>
            </a:r>
          </a:p>
        </p:txBody>
      </p:sp>
      <p:sp>
        <p:nvSpPr>
          <p:cNvPr id="3" name="Content Placeholder 2"/>
          <p:cNvSpPr>
            <a:spLocks noGrp="1"/>
          </p:cNvSpPr>
          <p:nvPr>
            <p:ph idx="1"/>
          </p:nvPr>
        </p:nvSpPr>
        <p:spPr>
          <a:xfrm>
            <a:off x="818712" y="2222287"/>
            <a:ext cx="4947907" cy="3636511"/>
          </a:xfrm>
        </p:spPr>
        <p:txBody>
          <a:bodyPr>
            <a:normAutofit/>
          </a:bodyPr>
          <a:lstStyle/>
          <a:p>
            <a:pPr marL="990600" lvl="1" indent="-533400">
              <a:buFontTx/>
              <a:buAutoNum type="arabicPeriod"/>
            </a:pPr>
            <a:r>
              <a:rPr lang="en-US" altLang="id-ID" sz="2400" dirty="0"/>
              <a:t>Identify Goals</a:t>
            </a:r>
          </a:p>
          <a:p>
            <a:pPr marL="990600" lvl="1" indent="-533400">
              <a:buFontTx/>
              <a:buAutoNum type="arabicPeriod"/>
            </a:pPr>
            <a:r>
              <a:rPr lang="en-US" altLang="id-ID" sz="2400" dirty="0"/>
              <a:t>Organize content</a:t>
            </a:r>
          </a:p>
          <a:p>
            <a:pPr marL="990600" lvl="1" indent="-533400">
              <a:buFontTx/>
              <a:buAutoNum type="arabicPeriod"/>
            </a:pPr>
            <a:r>
              <a:rPr lang="en-US" altLang="id-ID" sz="2400" dirty="0"/>
              <a:t>Create general layouts</a:t>
            </a:r>
          </a:p>
          <a:p>
            <a:pPr marL="990600" lvl="1" indent="-533400">
              <a:buFontTx/>
              <a:buAutoNum type="arabicPeriod"/>
            </a:pPr>
            <a:r>
              <a:rPr lang="en-US" altLang="id-ID" sz="2400" dirty="0"/>
              <a:t>Navigation</a:t>
            </a:r>
          </a:p>
          <a:p>
            <a:pPr marL="990600" lvl="1" indent="-533400">
              <a:buFontTx/>
              <a:buAutoNum type="arabicPeriod"/>
            </a:pPr>
            <a:r>
              <a:rPr lang="en-US" altLang="id-ID" sz="2400" dirty="0"/>
              <a:t>Structure</a:t>
            </a:r>
          </a:p>
          <a:p>
            <a:pPr marL="990600" lvl="1" indent="-533400">
              <a:buFontTx/>
              <a:buAutoNum type="arabicPeriod"/>
            </a:pPr>
            <a:r>
              <a:rPr lang="en-US" altLang="id-ID" sz="2400" dirty="0"/>
              <a:t>Links</a:t>
            </a:r>
          </a:p>
        </p:txBody>
      </p:sp>
    </p:spTree>
    <p:extLst>
      <p:ext uri="{BB962C8B-B14F-4D97-AF65-F5344CB8AC3E}">
        <p14:creationId xmlns:p14="http://schemas.microsoft.com/office/powerpoint/2010/main" val="30791214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a:solidFill>
                  <a:schemeClr val="bg1">
                    <a:lumMod val="95000"/>
                    <a:lumOff val="5000"/>
                  </a:schemeClr>
                </a:solidFill>
              </a:rPr>
              <a:t>Banner</a:t>
            </a:r>
          </a:p>
        </p:txBody>
      </p:sp>
      <p:sp>
        <p:nvSpPr>
          <p:cNvPr id="3" name="Content Placeholder 2"/>
          <p:cNvSpPr>
            <a:spLocks noGrp="1"/>
          </p:cNvSpPr>
          <p:nvPr>
            <p:ph idx="1"/>
          </p:nvPr>
        </p:nvSpPr>
        <p:spPr>
          <a:xfrm>
            <a:off x="671229" y="1706094"/>
            <a:ext cx="10554574" cy="3636511"/>
          </a:xfrm>
        </p:spPr>
        <p:txBody>
          <a:bodyPr/>
          <a:lstStyle/>
          <a:p>
            <a:r>
              <a:rPr lang="id-ID" dirty="0"/>
              <a:t> Pada banner harus terdapat logo perusahaan</a:t>
            </a:r>
          </a:p>
          <a:p>
            <a:r>
              <a:rPr lang="id-ID" dirty="0"/>
              <a:t> Logo Perusahaan terletak di pojok kiri atas dari website</a:t>
            </a:r>
          </a:p>
          <a:p>
            <a:r>
              <a:rPr lang="id-ID" dirty="0"/>
              <a:t>Sebaiknya hanya logo yang menjadi </a:t>
            </a:r>
            <a:r>
              <a:rPr lang="id-ID" i="1" dirty="0"/>
              <a:t>link </a:t>
            </a:r>
            <a:r>
              <a:rPr lang="id-ID" dirty="0"/>
              <a:t>ke </a:t>
            </a:r>
            <a:r>
              <a:rPr lang="id-ID" i="1" dirty="0"/>
              <a:t>home</a:t>
            </a:r>
            <a:r>
              <a:rPr lang="id-ID" dirty="0"/>
              <a:t>; nama perusahaan sebaiknya dibuat dengan teks menggunakan HTML atau file </a:t>
            </a:r>
            <a:r>
              <a:rPr lang="id-ID" i="1" dirty="0"/>
              <a:t>image </a:t>
            </a:r>
            <a:r>
              <a:rPr lang="id-ID" dirty="0"/>
              <a:t>yang terpisah dari logo. </a:t>
            </a:r>
          </a:p>
          <a:p>
            <a:endParaRPr lang="id-ID" dirty="0"/>
          </a:p>
          <a:p>
            <a:endParaRPr lang="id-ID" dirty="0"/>
          </a:p>
        </p:txBody>
      </p:sp>
      <p:pic>
        <p:nvPicPr>
          <p:cNvPr id="4" name="Picture 3"/>
          <p:cNvPicPr>
            <a:picLocks noChangeAspect="1"/>
          </p:cNvPicPr>
          <p:nvPr/>
        </p:nvPicPr>
        <p:blipFill rotWithShape="1">
          <a:blip r:embed="rId2"/>
          <a:srcRect l="3710" t="9060" r="1012" b="18150"/>
          <a:stretch/>
        </p:blipFill>
        <p:spPr>
          <a:xfrm>
            <a:off x="3023420" y="4148508"/>
            <a:ext cx="5560142" cy="2388193"/>
          </a:xfrm>
          <a:prstGeom prst="rect">
            <a:avLst/>
          </a:prstGeom>
        </p:spPr>
      </p:pic>
    </p:spTree>
    <p:extLst>
      <p:ext uri="{BB962C8B-B14F-4D97-AF65-F5344CB8AC3E}">
        <p14:creationId xmlns:p14="http://schemas.microsoft.com/office/powerpoint/2010/main" val="339984784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Quotable">
  <a:themeElements>
    <a:clrScheme name="Yellow">
      <a:dk1>
        <a:sysClr val="windowText" lastClr="000000"/>
      </a:dk1>
      <a:lt1>
        <a:sysClr val="window" lastClr="FFFFFF"/>
      </a:lt1>
      <a:dk2>
        <a:srgbClr val="39302A"/>
      </a:dk2>
      <a:lt2>
        <a:srgbClr val="E5DEDB"/>
      </a:lt2>
      <a:accent1>
        <a:srgbClr val="FFCA08"/>
      </a:accent1>
      <a:accent2>
        <a:srgbClr val="F8931D"/>
      </a:accent2>
      <a:accent3>
        <a:srgbClr val="CE8D3E"/>
      </a:accent3>
      <a:accent4>
        <a:srgbClr val="EC7016"/>
      </a:accent4>
      <a:accent5>
        <a:srgbClr val="E64823"/>
      </a:accent5>
      <a:accent6>
        <a:srgbClr val="9C6A6A"/>
      </a:accent6>
      <a:hlink>
        <a:srgbClr val="2998E3"/>
      </a:hlink>
      <a:folHlink>
        <a:srgbClr val="7F723D"/>
      </a:folHlink>
    </a:clrScheme>
    <a:fontScheme name="Quotable">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Quotable">
      <a:fillStyleLst>
        <a:solidFill>
          <a:schemeClr val="phClr"/>
        </a:solidFill>
        <a:gradFill rotWithShape="1">
          <a:gsLst>
            <a:gs pos="0">
              <a:schemeClr val="phClr">
                <a:tint val="80000"/>
                <a:lumMod val="105000"/>
              </a:schemeClr>
            </a:gs>
            <a:gs pos="100000">
              <a:schemeClr val="phClr">
                <a:tint val="90000"/>
              </a:schemeClr>
            </a:gs>
          </a:gsLst>
          <a:lin ang="5400000" scaled="0"/>
        </a:gradFill>
        <a:blipFill rotWithShape="1">
          <a:blip xmlns:r="http://schemas.openxmlformats.org/officeDocument/2006/relationships" r:embed="rId1">
            <a:duotone>
              <a:schemeClr val="phClr">
                <a:tint val="98000"/>
                <a:lumMod val="102000"/>
              </a:schemeClr>
              <a:schemeClr val="phClr">
                <a:shade val="98000"/>
                <a:lumMod val="98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effectStyle>
        <a:effectStyle>
          <a:effectLst>
            <a:innerShdw blurRad="63500" dist="25400" dir="13500000">
              <a:srgbClr val="000000">
                <a:alpha val="75000"/>
              </a:srgbClr>
            </a:innerShdw>
          </a:effectLst>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Quotable" id="{39EC5628-30ED-4578-ACD8-9820EDB8E15A}" vid="{7AF46513-5B0D-4B03-9323-32F3F0BFC9D6}"/>
    </a:ext>
  </a:extLst>
</a:theme>
</file>

<file path=docProps/app.xml><?xml version="1.0" encoding="utf-8"?>
<Properties xmlns="http://schemas.openxmlformats.org/officeDocument/2006/extended-properties" xmlns:vt="http://schemas.openxmlformats.org/officeDocument/2006/docPropsVTypes">
  <Template>Quotable</Template>
  <TotalTime>1182</TotalTime>
  <Words>1031</Words>
  <Application>Microsoft Office PowerPoint</Application>
  <PresentationFormat>Widescreen</PresentationFormat>
  <Paragraphs>132</Paragraphs>
  <Slides>27</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27</vt:i4>
      </vt:variant>
    </vt:vector>
  </HeadingPairs>
  <TitlesOfParts>
    <vt:vector size="33" baseType="lpstr">
      <vt:lpstr>Adobe Fan Heiti Std B</vt:lpstr>
      <vt:lpstr>Century Gothic</vt:lpstr>
      <vt:lpstr>Showcard Gothic</vt:lpstr>
      <vt:lpstr>Times New Roman</vt:lpstr>
      <vt:lpstr>Wingdings 2</vt:lpstr>
      <vt:lpstr>Quotable</vt:lpstr>
      <vt:lpstr>Week 3 – GUI Website</vt:lpstr>
      <vt:lpstr>Website</vt:lpstr>
      <vt:lpstr>The ease of use of a website. Some broad goals of usability are the presentation of information and choices in a clear and concise way, a lack of ambiguity and the placement of important items in appropriate areas – Jacob Nielsen</vt:lpstr>
      <vt:lpstr>Usability Website </vt:lpstr>
      <vt:lpstr>Beberapa kondisi yang membuat pengguna meninggalkan suatu Web</vt:lpstr>
      <vt:lpstr>Poin penting dalam mendesain dan membangun sebuah website</vt:lpstr>
      <vt:lpstr>Analisis Website</vt:lpstr>
      <vt:lpstr>Web Design</vt:lpstr>
      <vt:lpstr>Banner</vt:lpstr>
      <vt:lpstr>Menu Searching</vt:lpstr>
      <vt:lpstr>Kesalahan Penggunaan Button</vt:lpstr>
      <vt:lpstr>Daftar Menu</vt:lpstr>
      <vt:lpstr>Font and Colouring</vt:lpstr>
      <vt:lpstr>PowerPoint Presentation</vt:lpstr>
      <vt:lpstr>PowerPoint Presentation</vt:lpstr>
      <vt:lpstr>Background</vt:lpstr>
      <vt:lpstr>Screen Resolution</vt:lpstr>
      <vt:lpstr>Breadcrumb</vt:lpstr>
      <vt:lpstr>White-spacing</vt:lpstr>
      <vt:lpstr>PowerPoint Presentation</vt:lpstr>
      <vt:lpstr>Scrolling</vt:lpstr>
      <vt:lpstr>Text Image</vt:lpstr>
      <vt:lpstr>Iklan</vt:lpstr>
      <vt:lpstr>Link</vt:lpstr>
      <vt:lpstr>PowerPoint Presentation</vt:lpstr>
      <vt:lpstr>Tugas</vt:lpstr>
      <vt:lpstr>Contoh Perbandingan Website yang di analisis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IMK 6 – Analisis Website</dc:title>
  <dc:creator>Rizal Adi Saputra</dc:creator>
  <cp:lastModifiedBy>Rizal Adi Saputra</cp:lastModifiedBy>
  <cp:revision>34</cp:revision>
  <dcterms:created xsi:type="dcterms:W3CDTF">2017-04-04T01:39:08Z</dcterms:created>
  <dcterms:modified xsi:type="dcterms:W3CDTF">2023-10-02T02:26:46Z</dcterms:modified>
</cp:coreProperties>
</file>